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2" r:id="rId6"/>
    <p:sldId id="260" r:id="rId7"/>
    <p:sldId id="264" r:id="rId8"/>
    <p:sldId id="263" r:id="rId9"/>
    <p:sldId id="265" r:id="rId10"/>
    <p:sldId id="270" r:id="rId11"/>
    <p:sldId id="269" r:id="rId12"/>
    <p:sldId id="266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98" r:id="rId22"/>
    <p:sldId id="299" r:id="rId23"/>
    <p:sldId id="300" r:id="rId24"/>
    <p:sldId id="301" r:id="rId25"/>
    <p:sldId id="279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80" r:id="rId35"/>
    <p:sldId id="291" r:id="rId36"/>
    <p:sldId id="292" r:id="rId37"/>
    <p:sldId id="293" r:id="rId38"/>
    <p:sldId id="281" r:id="rId39"/>
    <p:sldId id="294" r:id="rId40"/>
    <p:sldId id="295" r:id="rId41"/>
    <p:sldId id="296" r:id="rId42"/>
    <p:sldId id="297" r:id="rId43"/>
    <p:sldId id="302" r:id="rId44"/>
    <p:sldId id="303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59" d="100"/>
          <a:sy n="59" d="100"/>
        </p:scale>
        <p:origin x="7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5A00-AA34-4D14-8C75-301AD57C4A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14.11.2020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65F6E-0C9E-412E-AC68-76CE37F0E78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 advTm="10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5A00-AA34-4D14-8C75-301AD57C4A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14.11.2020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65F6E-0C9E-412E-AC68-76CE37F0E78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 advTm="10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5A00-AA34-4D14-8C75-301AD57C4A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14.11.2020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65F6E-0C9E-412E-AC68-76CE37F0E78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 advTm="10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5A00-AA34-4D14-8C75-301AD57C4A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14.11.2020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65F6E-0C9E-412E-AC68-76CE37F0E78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 advTm="10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5A00-AA34-4D14-8C75-301AD57C4A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14.11.2020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65F6E-0C9E-412E-AC68-76CE37F0E78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 advTm="10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5A00-AA34-4D14-8C75-301AD57C4A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14.11.2020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65F6E-0C9E-412E-AC68-76CE37F0E78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 advTm="10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5A00-AA34-4D14-8C75-301AD57C4A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14.11.2020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65F6E-0C9E-412E-AC68-76CE37F0E78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 advTm="10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5A00-AA34-4D14-8C75-301AD57C4A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14.11.2020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65F6E-0C9E-412E-AC68-76CE37F0E78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 advTm="10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5A00-AA34-4D14-8C75-301AD57C4A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14.11.2020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65F6E-0C9E-412E-AC68-76CE37F0E78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 advTm="10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5A00-AA34-4D14-8C75-301AD57C4A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14.11.2020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65F6E-0C9E-412E-AC68-76CE37F0E78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 advTm="10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5A00-AA34-4D14-8C75-301AD57C4A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14.11.2020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65F6E-0C9E-412E-AC68-76CE37F0E78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 advTm="10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65A00-AA34-4D14-8C75-301AD57C4A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14.11.2020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65F6E-0C9E-412E-AC68-76CE37F0E782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6642556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prstClr val="white">
                    <a:lumMod val="65000"/>
                  </a:prstClr>
                </a:solidFill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solidFill>
                <a:prstClr val="white">
                  <a:lumMod val="6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000100" y="142852"/>
            <a:ext cx="8001056" cy="65722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4" name="Рисунок 13" descr="0_75db5_f1871c9b_L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214282" y="214290"/>
            <a:ext cx="1524003" cy="1014986"/>
          </a:xfrm>
          <a:prstGeom prst="rect">
            <a:avLst/>
          </a:prstGeom>
        </p:spPr>
      </p:pic>
      <p:pic>
        <p:nvPicPr>
          <p:cNvPr id="15" name="Рисунок 14" descr="0_75db5_f1871c9b_L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214282" y="1500174"/>
            <a:ext cx="1524003" cy="1014986"/>
          </a:xfrm>
          <a:prstGeom prst="rect">
            <a:avLst/>
          </a:prstGeom>
        </p:spPr>
      </p:pic>
      <p:pic>
        <p:nvPicPr>
          <p:cNvPr id="16" name="Рисунок 15" descr="0_75db5_f1871c9b_L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214282" y="2857496"/>
            <a:ext cx="1524003" cy="1014986"/>
          </a:xfrm>
          <a:prstGeom prst="rect">
            <a:avLst/>
          </a:prstGeom>
        </p:spPr>
      </p:pic>
      <p:pic>
        <p:nvPicPr>
          <p:cNvPr id="17" name="Рисунок 16" descr="0_75db5_f1871c9b_L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214282" y="4286256"/>
            <a:ext cx="1524003" cy="1014986"/>
          </a:xfrm>
          <a:prstGeom prst="rect">
            <a:avLst/>
          </a:prstGeom>
        </p:spPr>
      </p:pic>
      <p:pic>
        <p:nvPicPr>
          <p:cNvPr id="18" name="Рисунок 17" descr="0_75db5_f1871c9b_L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214282" y="5715016"/>
            <a:ext cx="1524003" cy="10149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 advTm="10000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mayli.ru/smile/detia-804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000100" y="2357430"/>
            <a:ext cx="7929618" cy="3097245"/>
            <a:chOff x="1115616" y="2146448"/>
            <a:chExt cx="7165477" cy="333661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10941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361672" y="5085184"/>
              <a:ext cx="4910120" cy="39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</a:t>
              </a: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Горизонтальный свиток 6"/>
          <p:cNvSpPr/>
          <p:nvPr/>
        </p:nvSpPr>
        <p:spPr>
          <a:xfrm>
            <a:off x="2214546" y="357166"/>
            <a:ext cx="6429420" cy="3286148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СОВРЕМЕННЫЕ  ФОРМЫ  РАБОТЫ  С  РОДИТЕЛЯМИ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В  ДОШКОЛЬНОМ  УЧРЕЖДЕНИИ </a:t>
            </a:r>
            <a:endParaRPr lang="ru-RU" sz="2800" b="1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86380" y="3786190"/>
            <a:ext cx="3357586" cy="242889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err="1" smtClean="0">
                <a:solidFill>
                  <a:srgbClr val="002060"/>
                </a:solidFill>
                <a:latin typeface="Monotype Corsiva" pitchFamily="66" charset="0"/>
              </a:rPr>
              <a:t>Подгоовила</a:t>
            </a:r>
            <a:r>
              <a:rPr lang="ru-RU" b="1" i="1" dirty="0" smtClean="0">
                <a:solidFill>
                  <a:srgbClr val="002060"/>
                </a:solidFill>
                <a:latin typeface="Monotype Corsiva" pitchFamily="66" charset="0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rgbClr val="002060"/>
                </a:solidFill>
                <a:latin typeface="Monotype Corsiva" pitchFamily="66" charset="0"/>
              </a:rPr>
              <a:t>Чернышева Татьяна Александровна 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9" name="Picture 25" descr="an2_belosnezhtanec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60090">
            <a:off x="2151276" y="4328109"/>
            <a:ext cx="1610613" cy="205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 animBg="1"/>
      <p:bldP spid="8" grpId="0" build="allAtOnce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000100" y="2357430"/>
            <a:ext cx="7929618" cy="3097245"/>
            <a:chOff x="1115616" y="2146448"/>
            <a:chExt cx="7165477" cy="333661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10941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361672" y="5085184"/>
              <a:ext cx="4910120" cy="39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</a:t>
              </a: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Горизонтальный свиток 6"/>
          <p:cNvSpPr/>
          <p:nvPr/>
        </p:nvSpPr>
        <p:spPr>
          <a:xfrm>
            <a:off x="3000364" y="214290"/>
            <a:ext cx="5643602" cy="2000264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 </a:t>
            </a:r>
            <a:r>
              <a:rPr lang="ru-RU" sz="2000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b="1" i="1" dirty="0" smtClean="0">
                <a:solidFill>
                  <a:srgbClr val="002060"/>
                </a:solidFill>
                <a:latin typeface="Monotype Corsiva" pitchFamily="66" charset="0"/>
              </a:rPr>
              <a:t>Главная цель педагогов дошкольного учреждения – профессионально помочь семье в воспитании детей, при этом, не подменяя её, а дополняя и обеспечивая более полную реализацию её воспитательных функций:</a:t>
            </a:r>
            <a:endParaRPr lang="ru-RU" b="1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0" name="Picture 6" descr="C:\Users\Nout\Desktop\аннимации\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25580">
            <a:off x="1765449" y="461645"/>
            <a:ext cx="970716" cy="1097063"/>
          </a:xfrm>
          <a:prstGeom prst="rect">
            <a:avLst/>
          </a:prstGeom>
          <a:noFill/>
        </p:spPr>
      </p:pic>
      <p:sp>
        <p:nvSpPr>
          <p:cNvPr id="11" name="Скругленный прямоугольник 10"/>
          <p:cNvSpPr/>
          <p:nvPr/>
        </p:nvSpPr>
        <p:spPr>
          <a:xfrm>
            <a:off x="2143108" y="2357430"/>
            <a:ext cx="6429420" cy="421484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endParaRPr lang="ru-RU" sz="2400" b="1" i="1" dirty="0">
              <a:solidFill>
                <a:srgbClr val="002060"/>
              </a:solidFill>
              <a:latin typeface="Monotype Corsiva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Monotype Corsiva" pitchFamily="66" charset="0"/>
              </a:rPr>
              <a:t>1. Развитие интересов и потребностей ребёнка.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rgbClr val="002060"/>
                </a:solidFill>
                <a:latin typeface="Monotype Corsiva" pitchFamily="66" charset="0"/>
              </a:rPr>
              <a:t>2. Распределение обязанностей и ответственности между родителями в постоянно меняющихся ситуациях воспитания детей.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rgbClr val="002060"/>
                </a:solidFill>
                <a:latin typeface="Monotype Corsiva" pitchFamily="66" charset="0"/>
              </a:rPr>
              <a:t>3. Поддержка открытости во взаимоотношениях разными поколениями в семье.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rgbClr val="002060"/>
                </a:solidFill>
                <a:latin typeface="Monotype Corsiva" pitchFamily="66" charset="0"/>
              </a:rPr>
              <a:t>4. Выработка образа жизни семьи, формирование семейных традиций.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rgbClr val="002060"/>
                </a:solidFill>
                <a:latin typeface="Monotype Corsiva" pitchFamily="66" charset="0"/>
              </a:rPr>
              <a:t>5. Понимание и принятие индивидуальности ребёнка, доверие и уважение к нему как к уникальной личности.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000100" y="2357430"/>
            <a:ext cx="7929618" cy="3097245"/>
            <a:chOff x="1115616" y="2146448"/>
            <a:chExt cx="7165477" cy="333661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10941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361672" y="5085184"/>
              <a:ext cx="4910120" cy="39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</a:t>
              </a: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Горизонтальный свиток 6"/>
          <p:cNvSpPr/>
          <p:nvPr/>
        </p:nvSpPr>
        <p:spPr>
          <a:xfrm>
            <a:off x="3000364" y="214290"/>
            <a:ext cx="5643602" cy="1571636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 </a:t>
            </a:r>
            <a:r>
              <a:rPr lang="ru-RU" sz="2000" b="1" i="1" dirty="0" smtClean="0">
                <a:solidFill>
                  <a:srgbClr val="002060"/>
                </a:solidFill>
                <a:latin typeface="Monotype Corsiva" pitchFamily="66" charset="0"/>
              </a:rPr>
              <a:t> Данная цель реализуется через следующие задачи:</a:t>
            </a:r>
            <a:endParaRPr lang="ru-RU" sz="2000" b="1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43108" y="2071678"/>
            <a:ext cx="6429420" cy="450059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endParaRPr lang="ru-RU" sz="2400" b="1" i="1" dirty="0">
              <a:solidFill>
                <a:srgbClr val="002060"/>
              </a:solidFill>
              <a:latin typeface="Monotype Corsiva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rgbClr val="002060"/>
                </a:solidFill>
                <a:latin typeface="Monotype Corsiva" pitchFamily="66" charset="0"/>
              </a:rPr>
              <a:t> 1. Воспитание уважения к детству и </a:t>
            </a:r>
            <a:r>
              <a:rPr lang="ru-RU" sz="2000" b="1" i="1" dirty="0" err="1" smtClean="0">
                <a:solidFill>
                  <a:srgbClr val="002060"/>
                </a:solidFill>
                <a:latin typeface="Monotype Corsiva" pitchFamily="66" charset="0"/>
              </a:rPr>
              <a:t>родительству</a:t>
            </a:r>
            <a:r>
              <a:rPr lang="ru-RU" sz="2000" b="1" i="1" dirty="0" smtClean="0">
                <a:solidFill>
                  <a:srgbClr val="002060"/>
                </a:solidFill>
                <a:latin typeface="Monotype Corsiva" pitchFamily="66" charset="0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rgbClr val="002060"/>
                </a:solidFill>
                <a:latin typeface="Monotype Corsiva" pitchFamily="66" charset="0"/>
              </a:rPr>
              <a:t>2. Взаимодействие с родителями для изучения их семейной микросреды.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rgbClr val="002060"/>
                </a:solidFill>
                <a:latin typeface="Monotype Corsiva" pitchFamily="66" charset="0"/>
              </a:rPr>
              <a:t>3. Повышение и содействие общей культуры семьи и психолого-педагогической компетентности родителей.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rgbClr val="002060"/>
                </a:solidFill>
                <a:latin typeface="Monotype Corsiva" pitchFamily="66" charset="0"/>
              </a:rPr>
              <a:t>4. Оказание практической и теоретической помощи родителям воспитанников через трансляцию основ теоретических знаний и формирование умений и навыков практической работы с детьми.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rgbClr val="002060"/>
                </a:solidFill>
                <a:latin typeface="Monotype Corsiva" pitchFamily="66" charset="0"/>
              </a:rPr>
              <a:t>5. Использование с родителями различных форм сотрудничества и совместного творчества, исходя из индивидуально-дифференцированного подхода к семьям.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10" name="Picture 6" descr="C:\Users\Nout\Desktop\аннимации\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25580">
            <a:off x="1765449" y="461645"/>
            <a:ext cx="970716" cy="1097063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000100" y="2357430"/>
            <a:ext cx="7929618" cy="3097245"/>
            <a:chOff x="1115616" y="2146448"/>
            <a:chExt cx="7165477" cy="333661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10941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361672" y="5085184"/>
              <a:ext cx="4910120" cy="39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</a:t>
              </a: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Горизонтальный свиток 6"/>
          <p:cNvSpPr/>
          <p:nvPr/>
        </p:nvSpPr>
        <p:spPr>
          <a:xfrm>
            <a:off x="3000364" y="214290"/>
            <a:ext cx="5643602" cy="1571636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 </a:t>
            </a:r>
            <a:r>
              <a:rPr lang="ru-RU" sz="2000" b="1" i="1" dirty="0" smtClean="0">
                <a:solidFill>
                  <a:srgbClr val="002060"/>
                </a:solidFill>
                <a:latin typeface="Monotype Corsiva" pitchFamily="66" charset="0"/>
              </a:rPr>
              <a:t>  Основными условиями, необходимыми для реализации доверительного взаимодействия между ДОУ и семьёй, являются следующие:</a:t>
            </a:r>
            <a:endParaRPr lang="ru-RU" sz="2000" b="1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43108" y="2357430"/>
            <a:ext cx="6429420" cy="36433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endParaRPr lang="ru-RU" sz="2400" b="1" i="1" dirty="0">
              <a:solidFill>
                <a:srgbClr val="002060"/>
              </a:solidFill>
              <a:latin typeface="Monotype Corsiva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rgbClr val="002060"/>
                </a:solidFill>
                <a:latin typeface="Monotype Corsiva" pitchFamily="66" charset="0"/>
              </a:rPr>
              <a:t>  </a:t>
            </a:r>
            <a:r>
              <a:rPr lang="ru-RU" sz="2400" b="1" i="1" dirty="0" smtClean="0">
                <a:solidFill>
                  <a:srgbClr val="002060"/>
                </a:solidFill>
                <a:latin typeface="Monotype Corsiva" pitchFamily="66" charset="0"/>
              </a:rPr>
              <a:t>1. Изучение семей воспитанников: учёт различий в возрасте родителей, их образовании, общем культурном уровне, личностных особенностей родителей, их взглядов на воспитание, структуры и характеристики семейных отношений и др.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rgbClr val="002060"/>
                </a:solidFill>
                <a:latin typeface="Monotype Corsiva" pitchFamily="66" charset="0"/>
              </a:rPr>
              <a:t>2. Открытость детского сада семье.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rgbClr val="002060"/>
                </a:solidFill>
                <a:latin typeface="Monotype Corsiva" pitchFamily="66" charset="0"/>
              </a:rPr>
              <a:t>3. Ориентация педагога на работу с детьми и родителями.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0" name="Picture 6" descr="C:\Users\Nout\Desktop\аннимации\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25580">
            <a:off x="1765449" y="461645"/>
            <a:ext cx="970716" cy="1097063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000100" y="2357430"/>
            <a:ext cx="7929618" cy="3097245"/>
            <a:chOff x="1115616" y="2146448"/>
            <a:chExt cx="7165477" cy="333661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10941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361672" y="5085184"/>
              <a:ext cx="4910120" cy="39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</a:t>
              </a: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Горизонтальный свиток 6"/>
          <p:cNvSpPr/>
          <p:nvPr/>
        </p:nvSpPr>
        <p:spPr>
          <a:xfrm>
            <a:off x="3000364" y="214290"/>
            <a:ext cx="5643602" cy="1214446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 </a:t>
            </a:r>
            <a:r>
              <a:rPr lang="ru-RU" sz="2000" b="1" i="1" dirty="0" smtClean="0">
                <a:solidFill>
                  <a:srgbClr val="002060"/>
                </a:solidFill>
                <a:latin typeface="Monotype Corsiva" pitchFamily="66" charset="0"/>
              </a:rPr>
              <a:t>   Работу с родителями следует строить, придерживаясь следующих этапов:</a:t>
            </a:r>
            <a:endParaRPr lang="ru-RU" sz="2000" b="1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0" name="Picture 6" descr="C:\Users\Nout\Desktop\аннимации\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25580">
            <a:off x="1765449" y="461645"/>
            <a:ext cx="970716" cy="1097063"/>
          </a:xfrm>
          <a:prstGeom prst="rect">
            <a:avLst/>
          </a:prstGeom>
          <a:noFill/>
        </p:spPr>
      </p:pic>
      <p:sp>
        <p:nvSpPr>
          <p:cNvPr id="9" name="Скругленный прямоугольник 8"/>
          <p:cNvSpPr/>
          <p:nvPr/>
        </p:nvSpPr>
        <p:spPr>
          <a:xfrm>
            <a:off x="1714480" y="1857364"/>
            <a:ext cx="2928958" cy="478634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Продумывание содержания </a:t>
            </a:r>
            <a:r>
              <a:rPr lang="ru-RU" b="1" dirty="0" smtClean="0">
                <a:solidFill>
                  <a:srgbClr val="002060"/>
                </a:solidFill>
              </a:rPr>
              <a:t>и </a:t>
            </a: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форм работы с родителями. Проведение </a:t>
            </a:r>
            <a:r>
              <a:rPr lang="ru-RU" b="1" dirty="0" err="1" smtClean="0">
                <a:solidFill>
                  <a:srgbClr val="002060"/>
                </a:solidFill>
                <a:latin typeface="Monotype Corsiva" pitchFamily="66" charset="0"/>
              </a:rPr>
              <a:t>экспресс-опроса</a:t>
            </a: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 с целью изучения их потребностей. Важно не только сообщить родителю о том, что ДОУ хочет делать с его ребёнком, но и знать, что он ждёт от ДОУ.  Полученные данные следует использовать для дальнейшей работы.</a:t>
            </a:r>
            <a:endParaRPr lang="ru-RU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14480" y="1714488"/>
            <a:ext cx="2928958" cy="64294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1  ЭТАП</a:t>
            </a:r>
            <a:endParaRPr lang="ru-RU" sz="2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572132" y="1857364"/>
            <a:ext cx="2928958" cy="478634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Установление между воспитателями и родителями доброжелательных отношений с установкой на будущее  деловое сотрудничество. Необходимо заинтересовать родителей той работой, которую предполагается с ними проводить,.</a:t>
            </a:r>
            <a:endParaRPr lang="ru-RU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72132" y="1714488"/>
            <a:ext cx="2928958" cy="64294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2  ЭТАП</a:t>
            </a:r>
            <a:endParaRPr lang="ru-RU" sz="2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000100" y="2357430"/>
            <a:ext cx="7929618" cy="3097245"/>
            <a:chOff x="1115616" y="2146448"/>
            <a:chExt cx="7165477" cy="333661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10941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361672" y="5085184"/>
              <a:ext cx="4910120" cy="39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</a:t>
              </a: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Горизонтальный свиток 6"/>
          <p:cNvSpPr/>
          <p:nvPr/>
        </p:nvSpPr>
        <p:spPr>
          <a:xfrm>
            <a:off x="3000364" y="214290"/>
            <a:ext cx="5643602" cy="1214446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 </a:t>
            </a:r>
            <a:r>
              <a:rPr lang="ru-RU" sz="2000" b="1" i="1" dirty="0" smtClean="0">
                <a:solidFill>
                  <a:srgbClr val="002060"/>
                </a:solidFill>
                <a:latin typeface="Monotype Corsiva" pitchFamily="66" charset="0"/>
              </a:rPr>
              <a:t>   Работу с родителями следует строить, придерживаясь следующих этапов:</a:t>
            </a:r>
            <a:endParaRPr lang="ru-RU" sz="2000" b="1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0" name="Picture 6" descr="C:\Users\Nout\Desktop\аннимации\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25580">
            <a:off x="1765449" y="461645"/>
            <a:ext cx="970716" cy="1097063"/>
          </a:xfrm>
          <a:prstGeom prst="rect">
            <a:avLst/>
          </a:prstGeom>
          <a:noFill/>
        </p:spPr>
      </p:pic>
      <p:sp>
        <p:nvSpPr>
          <p:cNvPr id="9" name="Скругленный прямоугольник 8"/>
          <p:cNvSpPr/>
          <p:nvPr/>
        </p:nvSpPr>
        <p:spPr>
          <a:xfrm>
            <a:off x="1714480" y="1857364"/>
            <a:ext cx="3071834" cy="478634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Monotype Corsiva" pitchFamily="66" charset="0"/>
              </a:rPr>
              <a:t>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Формирование у родителей более полного образа своего ребёнка и правильного его восприятия посредством сообщения им знаний, информации, которые невозможно получить в семье и которые оказываются неожиданными и интересными для них. Это может быть информация о некоторых особенностях общения ребёнка со сверстниками, его отношении к труду, достижениях в продуктивных видах деятельности.</a:t>
            </a:r>
            <a:endParaRPr lang="ru-RU" sz="16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14480" y="1714488"/>
            <a:ext cx="3071834" cy="64294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3  ЭТАП</a:t>
            </a:r>
            <a:endParaRPr lang="ru-RU" sz="2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572132" y="1857364"/>
            <a:ext cx="3000396" cy="478634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  Ознакомление педагога с проблемами семьи в воспитании ребёнка. На этом этапе воспитатели вступают в диалог с родителями, которые играют здесь активную роль, рассказывая во время посещения семьи воспитателем не только о положительном, но и о трудностях, тревогах, отрицательном поведении ребёнка.</a:t>
            </a:r>
            <a:endParaRPr lang="ru-RU" sz="16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72132" y="1714488"/>
            <a:ext cx="3000396" cy="64294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4  ЭТАП</a:t>
            </a:r>
            <a:endParaRPr lang="ru-RU" sz="2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000100" y="2357430"/>
            <a:ext cx="7929618" cy="3097245"/>
            <a:chOff x="1115616" y="2146448"/>
            <a:chExt cx="7165477" cy="333661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10941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361672" y="5085184"/>
              <a:ext cx="4910120" cy="39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</a:t>
              </a: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Горизонтальный свиток 6"/>
          <p:cNvSpPr/>
          <p:nvPr/>
        </p:nvSpPr>
        <p:spPr>
          <a:xfrm>
            <a:off x="3000364" y="214290"/>
            <a:ext cx="5643602" cy="1214446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 </a:t>
            </a:r>
            <a:r>
              <a:rPr lang="ru-RU" sz="2000" b="1" i="1" dirty="0" smtClean="0">
                <a:solidFill>
                  <a:srgbClr val="002060"/>
                </a:solidFill>
                <a:latin typeface="Monotype Corsiva" pitchFamily="66" charset="0"/>
              </a:rPr>
              <a:t>   Работу с родителями следует строить, придерживаясь следующих этапов:</a:t>
            </a:r>
            <a:endParaRPr lang="ru-RU" sz="2000" b="1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0" name="Picture 6" descr="C:\Users\Nout\Desktop\аннимации\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25580">
            <a:off x="1765449" y="461645"/>
            <a:ext cx="970716" cy="1097063"/>
          </a:xfrm>
          <a:prstGeom prst="rect">
            <a:avLst/>
          </a:prstGeom>
          <a:noFill/>
        </p:spPr>
      </p:pic>
      <p:sp>
        <p:nvSpPr>
          <p:cNvPr id="12" name="Скругленный прямоугольник 11"/>
          <p:cNvSpPr/>
          <p:nvPr/>
        </p:nvSpPr>
        <p:spPr>
          <a:xfrm>
            <a:off x="2285984" y="1857364"/>
            <a:ext cx="3000396" cy="478634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Monotype Corsiva" pitchFamily="66" charset="0"/>
              </a:rPr>
              <a:t>   </a:t>
            </a:r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Совместное с взрослыми исследование и формирование личности ребёнка.  На данном этапе планируется конкретное содержан е работы, выбираются формы сотрудничества.</a:t>
            </a:r>
            <a:endParaRPr lang="ru-RU" sz="16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285984" y="1643050"/>
            <a:ext cx="3000396" cy="64294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5 ЭТАП</a:t>
            </a:r>
            <a:endParaRPr lang="ru-RU" sz="2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026" name="Picture 2" descr="C:\Users\Nout\Desktop\аннимации\2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643182"/>
            <a:ext cx="2586033" cy="2395532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000100" y="2357430"/>
            <a:ext cx="7929618" cy="3097245"/>
            <a:chOff x="1115616" y="2146448"/>
            <a:chExt cx="7165477" cy="333661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10941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361672" y="5085184"/>
              <a:ext cx="4910120" cy="39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</a:t>
              </a: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Горизонтальный свиток 6"/>
          <p:cNvSpPr/>
          <p:nvPr/>
        </p:nvSpPr>
        <p:spPr>
          <a:xfrm>
            <a:off x="3000364" y="214290"/>
            <a:ext cx="5643602" cy="928694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 </a:t>
            </a:r>
            <a:r>
              <a:rPr lang="ru-RU" sz="2000" b="1" i="1" dirty="0" smtClean="0">
                <a:solidFill>
                  <a:srgbClr val="002060"/>
                </a:solidFill>
                <a:latin typeface="Monotype Corsiva" pitchFamily="66" charset="0"/>
              </a:rPr>
              <a:t>    Форма (лат. – </a:t>
            </a:r>
            <a:r>
              <a:rPr lang="en-US" sz="2000" b="1" i="1" dirty="0" smtClean="0">
                <a:solidFill>
                  <a:srgbClr val="002060"/>
                </a:solidFill>
                <a:latin typeface="Monotype Corsiva" pitchFamily="66" charset="0"/>
              </a:rPr>
              <a:t>forma</a:t>
            </a:r>
            <a:r>
              <a:rPr lang="ru-RU" sz="2000" b="1" i="1" dirty="0" smtClean="0">
                <a:solidFill>
                  <a:srgbClr val="002060"/>
                </a:solidFill>
                <a:latin typeface="Monotype Corsiva" pitchFamily="66" charset="0"/>
              </a:rPr>
              <a:t>) –  устройство, структура чего-либо, система организации чего-либо.</a:t>
            </a:r>
            <a:endParaRPr lang="ru-RU" sz="2000" b="1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0" name="Picture 6" descr="C:\Users\Nout\Desktop\аннимации\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25580">
            <a:off x="1765449" y="461645"/>
            <a:ext cx="970716" cy="1097063"/>
          </a:xfrm>
          <a:prstGeom prst="rect">
            <a:avLst/>
          </a:prstGeom>
          <a:noFill/>
        </p:spPr>
      </p:pic>
      <p:sp>
        <p:nvSpPr>
          <p:cNvPr id="12" name="Скругленный прямоугольник 11"/>
          <p:cNvSpPr/>
          <p:nvPr/>
        </p:nvSpPr>
        <p:spPr>
          <a:xfrm>
            <a:off x="2071670" y="3214686"/>
            <a:ext cx="2857520" cy="321471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   Коллективные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        (массовые)              </a:t>
            </a:r>
          </a:p>
          <a:p>
            <a:pPr algn="just"/>
            <a:endParaRPr lang="ru-RU" sz="24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Индивидуальные</a:t>
            </a:r>
          </a:p>
          <a:p>
            <a:pPr algn="just"/>
            <a:endParaRPr lang="ru-RU" sz="24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Наглядно-  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   информационные</a:t>
            </a:r>
            <a:endParaRPr lang="ru-RU" sz="2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857356" y="1714488"/>
            <a:ext cx="6929486" cy="64294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Все формы работы с родителями подразделяются на:</a:t>
            </a:r>
            <a:endParaRPr lang="ru-RU" sz="2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786446" y="3214686"/>
            <a:ext cx="2857520" cy="321471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    Традиционные</a:t>
            </a:r>
          </a:p>
          <a:p>
            <a:pPr algn="just"/>
            <a:endParaRPr lang="ru-RU" sz="24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Нетрадиционные</a:t>
            </a:r>
            <a:endParaRPr lang="ru-RU" sz="2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>
            <a:off x="3679025" y="2607463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6429388" y="2571744"/>
            <a:ext cx="642942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 spd="med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000100" y="2357430"/>
            <a:ext cx="7929618" cy="3097245"/>
            <a:chOff x="1115616" y="2146448"/>
            <a:chExt cx="7165477" cy="333661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10941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361672" y="5085184"/>
              <a:ext cx="4910120" cy="39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</a:t>
              </a:r>
              <a:endParaRPr lang="ru-RU" dirty="0">
                <a:solidFill>
                  <a:prstClr val="black"/>
                </a:solidFill>
              </a:endParaRPr>
            </a:p>
          </p:txBody>
        </p:sp>
      </p:grpSp>
      <p:pic>
        <p:nvPicPr>
          <p:cNvPr id="10" name="Picture 6" descr="C:\Users\Nout\Desktop\аннимации\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25580">
            <a:off x="1794638" y="406910"/>
            <a:ext cx="1369586" cy="1380074"/>
          </a:xfrm>
          <a:prstGeom prst="rect">
            <a:avLst/>
          </a:prstGeom>
          <a:noFill/>
        </p:spPr>
      </p:pic>
      <p:sp>
        <p:nvSpPr>
          <p:cNvPr id="12" name="Скругленный прямоугольник 11"/>
          <p:cNvSpPr/>
          <p:nvPr/>
        </p:nvSpPr>
        <p:spPr>
          <a:xfrm>
            <a:off x="3500430" y="1214422"/>
            <a:ext cx="2857520" cy="235745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Коллективные (массовые) формы </a:t>
            </a:r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подразумевают работу со всем или большим составом родителей ДОУ (группы). Это совместные мероприятия педагогов и родителей. Некоторые из них подразумевают участие детей</a:t>
            </a:r>
            <a:endParaRPr lang="ru-RU" sz="16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57356" y="4071942"/>
            <a:ext cx="2857520" cy="178595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Индивидуальные формы </a:t>
            </a:r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предназначены для дифференцированной работы с родителями воспитанников.</a:t>
            </a:r>
            <a:endParaRPr lang="ru-RU" sz="16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00694" y="4143380"/>
            <a:ext cx="2857520" cy="178595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Наглядно-информационные формы </a:t>
            </a:r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– играют роль опосредованного общения между педагогами и родителями.</a:t>
            </a:r>
            <a:endParaRPr lang="ru-RU" sz="16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3" name="Picture 33" descr="butterfly1-1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72371">
            <a:off x="7340943" y="2125977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000100" y="2357430"/>
            <a:ext cx="7929618" cy="3097245"/>
            <a:chOff x="1115616" y="2146448"/>
            <a:chExt cx="7165477" cy="333661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10941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361672" y="5085184"/>
              <a:ext cx="4910120" cy="39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</a:t>
              </a:r>
              <a:endParaRPr lang="ru-RU" dirty="0">
                <a:solidFill>
                  <a:prstClr val="black"/>
                </a:solidFill>
              </a:endParaRPr>
            </a:p>
          </p:txBody>
        </p:sp>
      </p:grpSp>
      <p:pic>
        <p:nvPicPr>
          <p:cNvPr id="10" name="Picture 6" descr="C:\Users\Nout\Desktop\аннимации\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25580">
            <a:off x="1771553" y="451767"/>
            <a:ext cx="1041864" cy="1154680"/>
          </a:xfrm>
          <a:prstGeom prst="rect">
            <a:avLst/>
          </a:prstGeom>
          <a:noFill/>
        </p:spPr>
      </p:pic>
      <p:sp>
        <p:nvSpPr>
          <p:cNvPr id="15" name="Скругленный прямоугольник 14"/>
          <p:cNvSpPr/>
          <p:nvPr/>
        </p:nvSpPr>
        <p:spPr>
          <a:xfrm>
            <a:off x="3214678" y="428604"/>
            <a:ext cx="5357850" cy="31432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В настоящее время сложились устойчивые формы работы ДОУ с семьёй, которые в дошкольной педагогике принято считать традиционными. Это формы работы проверенные временем. Их классификация,  структура, содержание, эффективность описаны во многих научных и методических источниках. К таким  формам можно отнести педагогическое просвещение родителей. Осуществляется оно в двух направлениях: </a:t>
            </a:r>
            <a:endParaRPr lang="ru-RU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1714480" y="4286256"/>
            <a:ext cx="3357586" cy="221457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Внутри детского сада проводится работа с родителями воспитанников данного ДОУ</a:t>
            </a:r>
            <a:r>
              <a:rPr lang="ru-RU" sz="1600" b="1" dirty="0" smtClean="0">
                <a:latin typeface="Monotype Corsiva" pitchFamily="66" charset="0"/>
              </a:rPr>
              <a:t>.</a:t>
            </a:r>
            <a:endParaRPr lang="ru-RU" sz="1600" b="1" dirty="0">
              <a:latin typeface="Monotype Corsiva" pitchFamily="66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5357818" y="4357694"/>
            <a:ext cx="3357586" cy="21431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Работа с родителями за пределами ДОУ. Её цель – охватить подавляющее большинство родителей дошкольников  независимо от того,  посещают их дети детский сад или нет.</a:t>
            </a:r>
            <a:endParaRPr lang="ru-RU" sz="16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rot="5400000">
            <a:off x="4500562" y="3857628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6200000" flipH="1">
            <a:off x="5643570" y="3857628"/>
            <a:ext cx="642942" cy="357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 spd="med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000100" y="2357430"/>
            <a:ext cx="7929618" cy="3097245"/>
            <a:chOff x="1115616" y="2146448"/>
            <a:chExt cx="7165477" cy="333661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10941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361672" y="5085184"/>
              <a:ext cx="4910120" cy="39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</a:t>
              </a: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Горизонтальный свиток 6"/>
          <p:cNvSpPr/>
          <p:nvPr/>
        </p:nvSpPr>
        <p:spPr>
          <a:xfrm>
            <a:off x="1785918" y="928670"/>
            <a:ext cx="6858048" cy="5214974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Monotype Corsiva" pitchFamily="66" charset="0"/>
              </a:rPr>
              <a:t>Особой популярностью, как у педагогов, так и у родителей пользуются нетрадиционные формы общения. Они направлены на установление неформальных контактов с родителями, привлечение их внимания к детскому саду. Родители лучше узнают своего ребёнка, поскольку видят его в другой, новой для себя обстановке, сближаются с педагогами.</a:t>
            </a:r>
            <a:endParaRPr lang="ru-RU" sz="2400" b="1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9" name="Picture 6" descr="C:\Users\Nout\Desktop\аннимации\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25580">
            <a:off x="1894466" y="401806"/>
            <a:ext cx="1050132" cy="997061"/>
          </a:xfrm>
          <a:prstGeom prst="rect">
            <a:avLst/>
          </a:prstGeom>
          <a:noFill/>
        </p:spPr>
      </p:pic>
      <p:pic>
        <p:nvPicPr>
          <p:cNvPr id="10" name="Picture 2" descr="C:\Users\Nout\Desktop\аннимации\9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5786454"/>
            <a:ext cx="5500726" cy="623889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3643306" y="500042"/>
            <a:ext cx="5286412" cy="5929354"/>
          </a:xfrm>
          <a:prstGeom prst="vertic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Семья – уникальный  первичный социум, дающий ребёнку ощущение психологической защищённости, «эмоционального тыла», поддержку, безусловного, </a:t>
            </a:r>
            <a:r>
              <a:rPr lang="ru-RU" sz="2800" b="1" i="1" dirty="0" err="1" smtClean="0">
                <a:solidFill>
                  <a:srgbClr val="002060"/>
                </a:solidFill>
                <a:latin typeface="Monotype Corsiva" pitchFamily="66" charset="0"/>
              </a:rPr>
              <a:t>безоценочного</a:t>
            </a: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принятия. В этом непреходящее значение семьи для человека вообще, а для дошкольника в особенности.</a:t>
            </a:r>
            <a:endParaRPr lang="ru-RU" sz="2800" b="1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2054" name="Picture 6" descr="C:\Users\Nout\Desktop\аннимации\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25580">
            <a:off x="2143108" y="714356"/>
            <a:ext cx="1428750" cy="1428750"/>
          </a:xfrm>
          <a:prstGeom prst="rect">
            <a:avLst/>
          </a:prstGeom>
          <a:noFill/>
        </p:spPr>
      </p:pic>
      <p:pic>
        <p:nvPicPr>
          <p:cNvPr id="5" name="Picture 23" descr="detia-80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046473">
            <a:off x="2357422" y="3643314"/>
            <a:ext cx="132715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000100" y="2357430"/>
            <a:ext cx="7929618" cy="3097245"/>
            <a:chOff x="1115616" y="2146448"/>
            <a:chExt cx="7165477" cy="333661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10941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361672" y="5085184"/>
              <a:ext cx="4910120" cy="39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</a:t>
              </a: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Горизонтальный свиток 6"/>
          <p:cNvSpPr/>
          <p:nvPr/>
        </p:nvSpPr>
        <p:spPr>
          <a:xfrm>
            <a:off x="3000364" y="214290"/>
            <a:ext cx="5643602" cy="928694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Monotype Corsiva" pitchFamily="66" charset="0"/>
              </a:rPr>
              <a:t>П</a:t>
            </a:r>
            <a:r>
              <a:rPr lang="ru-RU" b="1" i="1" dirty="0" smtClean="0">
                <a:solidFill>
                  <a:srgbClr val="002060"/>
                </a:solidFill>
                <a:latin typeface="Monotype Corsiva" pitchFamily="66" charset="0"/>
              </a:rPr>
              <a:t>редлагаю </a:t>
            </a:r>
            <a:r>
              <a:rPr lang="ru-RU" b="1" i="1" dirty="0" smtClean="0">
                <a:solidFill>
                  <a:srgbClr val="002060"/>
                </a:solidFill>
                <a:latin typeface="Monotype Corsiva" pitchFamily="66" charset="0"/>
              </a:rPr>
              <a:t>следующую классификацию нетрадиционных  форм взаимодействия с родителями</a:t>
            </a:r>
            <a:endParaRPr lang="ru-RU" b="1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0" name="Picture 6" descr="C:\Users\Nout\Desktop\аннимации\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25580">
            <a:off x="1765449" y="461645"/>
            <a:ext cx="970716" cy="1097063"/>
          </a:xfrm>
          <a:prstGeom prst="rect">
            <a:avLst/>
          </a:prstGeom>
          <a:noFill/>
        </p:spPr>
      </p:pic>
      <p:sp>
        <p:nvSpPr>
          <p:cNvPr id="9" name="Волна 8"/>
          <p:cNvSpPr/>
          <p:nvPr/>
        </p:nvSpPr>
        <p:spPr>
          <a:xfrm>
            <a:off x="2500298" y="1500174"/>
            <a:ext cx="3000396" cy="1200152"/>
          </a:xfrm>
          <a:prstGeom prst="wave">
            <a:avLst>
              <a:gd name="adj1" fmla="val 12500"/>
              <a:gd name="adj2" fmla="val 103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Информационно-аналитические</a:t>
            </a:r>
            <a:endParaRPr lang="ru-RU" sz="2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1" name="Облако 10"/>
          <p:cNvSpPr/>
          <p:nvPr/>
        </p:nvSpPr>
        <p:spPr>
          <a:xfrm>
            <a:off x="1714480" y="2786058"/>
            <a:ext cx="3214710" cy="3714776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Цель использования: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Monotype Corsiva" pitchFamily="66" charset="0"/>
              </a:rPr>
              <a:t>Выявление интересов, потребностей, запросов родителей, уровня их педагогической грамотности.</a:t>
            </a:r>
            <a:endParaRPr lang="ru-RU" sz="20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2" name="Облако 11"/>
          <p:cNvSpPr/>
          <p:nvPr/>
        </p:nvSpPr>
        <p:spPr>
          <a:xfrm>
            <a:off x="5143504" y="2143116"/>
            <a:ext cx="3571900" cy="3714776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Формы проведения общения:</a:t>
            </a:r>
          </a:p>
          <a:p>
            <a:pPr marL="342900" indent="-342900" algn="ctr"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  <a:latin typeface="Monotype Corsiva" pitchFamily="66" charset="0"/>
              </a:rPr>
              <a:t>Проведение социологических срезов, опросов.</a:t>
            </a:r>
          </a:p>
          <a:p>
            <a:pPr marL="342900" indent="-342900" algn="ctr"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  <a:latin typeface="Monotype Corsiva" pitchFamily="66" charset="0"/>
              </a:rPr>
              <a:t>2. «Почтовый ящик».</a:t>
            </a:r>
          </a:p>
          <a:p>
            <a:pPr marL="342900" indent="-342900" algn="ctr"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  <a:latin typeface="Monotype Corsiva" pitchFamily="66" charset="0"/>
              </a:rPr>
              <a:t>Индивидуальные беседы и др.</a:t>
            </a:r>
            <a:endParaRPr lang="ru-RU" sz="20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3" name="Picture 33" descr="butterfly1-1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52149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000100" y="2357430"/>
            <a:ext cx="7929618" cy="3097245"/>
            <a:chOff x="1115616" y="2146448"/>
            <a:chExt cx="7165477" cy="333661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10941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361672" y="5085184"/>
              <a:ext cx="4910120" cy="39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</a:t>
              </a: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Горизонтальный свиток 6"/>
          <p:cNvSpPr/>
          <p:nvPr/>
        </p:nvSpPr>
        <p:spPr>
          <a:xfrm>
            <a:off x="3000364" y="214290"/>
            <a:ext cx="5643602" cy="928694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 Информационно-аналитические формы взаимодействия с родителями</a:t>
            </a:r>
            <a:endParaRPr lang="ru-RU" b="1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0" name="Picture 6" descr="C:\Users\Nout\Desktop\аннимации\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25580">
            <a:off x="1765449" y="461645"/>
            <a:ext cx="970716" cy="1097063"/>
          </a:xfrm>
          <a:prstGeom prst="rect">
            <a:avLst/>
          </a:prstGeom>
          <a:noFill/>
        </p:spPr>
      </p:pic>
      <p:sp>
        <p:nvSpPr>
          <p:cNvPr id="14" name="Облако 13"/>
          <p:cNvSpPr/>
          <p:nvPr/>
        </p:nvSpPr>
        <p:spPr>
          <a:xfrm>
            <a:off x="1714480" y="1428736"/>
            <a:ext cx="7143800" cy="5000660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Monotype Corsiva" pitchFamily="66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Основной задачей информационно-аналитических форм организации общения с родителями является сбор, обработка и  использование данных о семье каждого воспитанника, общекультурном уровне его родителей, наличие у них необходимых педагогических знаний, отношении в семье к ребёнку, запросах, интересах, потребностях родителей в психолого-педагогической информации. Только на аналитической основе возможно осуществление индивидуального, личностно-ориентированного подхода к ребёнку в условиях ДОУ, повышение эффективности воспитательно-образовательной работы с детьми и построение грамотного общения с их родителями.</a:t>
            </a:r>
            <a:endParaRPr lang="ru-RU" sz="16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8" name="Picture 33" descr="butterfly1-1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52149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000100" y="2357430"/>
            <a:ext cx="7929618" cy="3097245"/>
            <a:chOff x="1115616" y="2146448"/>
            <a:chExt cx="7165477" cy="333661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10941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361672" y="5085184"/>
              <a:ext cx="4910120" cy="39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</a:t>
              </a: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Горизонтальный свиток 6"/>
          <p:cNvSpPr/>
          <p:nvPr/>
        </p:nvSpPr>
        <p:spPr>
          <a:xfrm>
            <a:off x="3000364" y="214290"/>
            <a:ext cx="5643602" cy="928694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 Информационно-аналитические формы взаимодействия с родителями</a:t>
            </a:r>
            <a:endParaRPr lang="ru-RU" b="1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0" name="Picture 6" descr="C:\Users\Nout\Desktop\аннимации\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25580">
            <a:off x="1765449" y="461645"/>
            <a:ext cx="970716" cy="1097063"/>
          </a:xfrm>
          <a:prstGeom prst="rect">
            <a:avLst/>
          </a:prstGeom>
          <a:noFill/>
        </p:spPr>
      </p:pic>
      <p:sp>
        <p:nvSpPr>
          <p:cNvPr id="8" name="Блок-схема: перфолента 7"/>
          <p:cNvSpPr/>
          <p:nvPr/>
        </p:nvSpPr>
        <p:spPr>
          <a:xfrm>
            <a:off x="3214678" y="1285860"/>
            <a:ext cx="2571768" cy="714380"/>
          </a:xfrm>
          <a:prstGeom prst="flowChartPunchedTap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Анкетирование</a:t>
            </a:r>
            <a:endParaRPr lang="ru-RU" sz="28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9" name="Вертикальный свиток 8"/>
          <p:cNvSpPr/>
          <p:nvPr/>
        </p:nvSpPr>
        <p:spPr>
          <a:xfrm>
            <a:off x="2357422" y="2428868"/>
            <a:ext cx="4143404" cy="3857652"/>
          </a:xfrm>
          <a:prstGeom prst="vertic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Один из распространённых методов диагностики, который используется работниками ДОУ с целью изучения семьи, выяснения образовательных потребностей родителей, установления контакта с её членами, для согласования воспитательных воздействий на ребёнка. Получив реальную картину, на основе собранных данных педагогом определяется и вырабатывается тактика общения с каждым родителем и ребёнком. Это помогает лучше ориентироваться в педагогических потребностях каждой семьи, учесть её индивидуальные особенности.</a:t>
            </a:r>
            <a:endParaRPr lang="ru-RU" sz="1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1" name="Picture 17" descr="disney79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00014">
            <a:off x="7215206" y="4429132"/>
            <a:ext cx="128588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000100" y="2357430"/>
            <a:ext cx="7929618" cy="3097245"/>
            <a:chOff x="1115616" y="2146448"/>
            <a:chExt cx="7165477" cy="333661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10941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361672" y="5085184"/>
              <a:ext cx="4910120" cy="39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</a:t>
              </a: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Горизонтальный свиток 6"/>
          <p:cNvSpPr/>
          <p:nvPr/>
        </p:nvSpPr>
        <p:spPr>
          <a:xfrm>
            <a:off x="3000364" y="214290"/>
            <a:ext cx="5643602" cy="928694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 Письменные формы взаимодействия с родителями</a:t>
            </a:r>
            <a:endParaRPr lang="ru-RU" b="1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0" name="Picture 6" descr="C:\Users\Nout\Desktop\аннимации\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25580">
            <a:off x="1765450" y="318769"/>
            <a:ext cx="970716" cy="1097063"/>
          </a:xfrm>
          <a:prstGeom prst="rect">
            <a:avLst/>
          </a:prstGeom>
          <a:noFill/>
        </p:spPr>
      </p:pic>
      <p:sp>
        <p:nvSpPr>
          <p:cNvPr id="9" name="Овальная выноска 8"/>
          <p:cNvSpPr/>
          <p:nvPr/>
        </p:nvSpPr>
        <p:spPr>
          <a:xfrm>
            <a:off x="1928794" y="1785926"/>
            <a:ext cx="3143272" cy="1643074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Monotype Corsiva" pitchFamily="66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Брошюры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Помогают родителя узнать о детском саде. Брошюры могут описать концепцию детского сада и дать общую информацию о нём.</a:t>
            </a:r>
            <a:endParaRPr lang="ru-RU" sz="1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1" name="Овальная выноска 10"/>
          <p:cNvSpPr/>
          <p:nvPr/>
        </p:nvSpPr>
        <p:spPr>
          <a:xfrm>
            <a:off x="5286380" y="1214422"/>
            <a:ext cx="3500462" cy="1785950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 Пособия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Содержат подробную информацию о детском саде. Семьи могут обращаться к пособиям в  течение всего года.</a:t>
            </a:r>
          </a:p>
          <a:p>
            <a:pPr algn="ctr"/>
            <a:endParaRPr lang="ru-RU" sz="1400" b="1" dirty="0">
              <a:latin typeface="Monotype Corsiva" pitchFamily="66" charset="0"/>
            </a:endParaRPr>
          </a:p>
        </p:txBody>
      </p:sp>
      <p:sp>
        <p:nvSpPr>
          <p:cNvPr id="12" name="Овальная выноска 11"/>
          <p:cNvSpPr/>
          <p:nvPr/>
        </p:nvSpPr>
        <p:spPr>
          <a:xfrm>
            <a:off x="5357818" y="3714752"/>
            <a:ext cx="3357586" cy="2000264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Monotype Corsiva" pitchFamily="66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Ежедневные записки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Адресована непосредственно родителям, сообщает семье о здоровье, настроении, поведении ребёнка в детском саду, о его любимых занятиях и другую информацию.</a:t>
            </a:r>
            <a:endParaRPr lang="ru-RU" sz="1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3" name="Овальная выноска 12"/>
          <p:cNvSpPr/>
          <p:nvPr/>
        </p:nvSpPr>
        <p:spPr>
          <a:xfrm>
            <a:off x="1714480" y="4000504"/>
            <a:ext cx="3357586" cy="2000264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Monotype Corsiva" pitchFamily="66" charset="0"/>
              </a:rPr>
              <a:t>   </a:t>
            </a:r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Бюллетень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Можно выпускать раз или два в месяц, чтобы постоянно обеспечивать семьи информацией  об особых мероприятиях, изменениях программы и др.</a:t>
            </a:r>
            <a:endParaRPr lang="ru-RU" sz="1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4" name="Picture 33" descr="butterfly1-1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5143512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000100" y="2357430"/>
            <a:ext cx="7929618" cy="3097245"/>
            <a:chOff x="1115616" y="2146448"/>
            <a:chExt cx="7165477" cy="333661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10941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361672" y="5085184"/>
              <a:ext cx="4910120" cy="39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</a:t>
              </a: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Горизонтальный свиток 6"/>
          <p:cNvSpPr/>
          <p:nvPr/>
        </p:nvSpPr>
        <p:spPr>
          <a:xfrm>
            <a:off x="3000364" y="214290"/>
            <a:ext cx="5643602" cy="928694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 Письменные формы взаимодействия с родителями</a:t>
            </a:r>
            <a:endParaRPr lang="ru-RU" b="1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0" name="Picture 6" descr="C:\Users\Nout\Desktop\аннимации\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25580">
            <a:off x="1765450" y="318769"/>
            <a:ext cx="970716" cy="1097063"/>
          </a:xfrm>
          <a:prstGeom prst="rect">
            <a:avLst/>
          </a:prstGeom>
          <a:noFill/>
        </p:spPr>
      </p:pic>
      <p:sp>
        <p:nvSpPr>
          <p:cNvPr id="9" name="Овальная выноска 8"/>
          <p:cNvSpPr/>
          <p:nvPr/>
        </p:nvSpPr>
        <p:spPr>
          <a:xfrm>
            <a:off x="1928794" y="1428736"/>
            <a:ext cx="3143272" cy="2000264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Monotype Corsiva" pitchFamily="66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Личные блокноты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Такие блокноты могут каждый день курсировать между детским садом и семьёй, чтобы делиться информацией о том, что происходит дома и в детском саду.</a:t>
            </a:r>
            <a:endParaRPr lang="ru-RU" sz="1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1" name="Овальная выноска 10"/>
          <p:cNvSpPr/>
          <p:nvPr/>
        </p:nvSpPr>
        <p:spPr>
          <a:xfrm>
            <a:off x="5715008" y="1214422"/>
            <a:ext cx="3071834" cy="1785950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Monotype Corsiva" pitchFamily="66" charset="0"/>
              </a:rPr>
              <a:t>  </a:t>
            </a:r>
            <a:endParaRPr lang="ru-RU" sz="1400" b="1" dirty="0" smtClean="0">
              <a:latin typeface="Monotype Corsiva" pitchFamily="66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Доска объявлений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Это настенный экран, который информирует родителей о собраниях на день и др.</a:t>
            </a:r>
          </a:p>
          <a:p>
            <a:pPr algn="ctr"/>
            <a:endParaRPr lang="ru-RU" sz="1400" b="1" dirty="0">
              <a:latin typeface="Monotype Corsiva" pitchFamily="66" charset="0"/>
            </a:endParaRPr>
          </a:p>
        </p:txBody>
      </p:sp>
      <p:sp>
        <p:nvSpPr>
          <p:cNvPr id="12" name="Овальная выноска 11"/>
          <p:cNvSpPr/>
          <p:nvPr/>
        </p:nvSpPr>
        <p:spPr>
          <a:xfrm>
            <a:off x="5357818" y="3429000"/>
            <a:ext cx="3071834" cy="2000264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  Отчёты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Это одна из форм общения с семьями, которая может быть полезна при условии, чтобы она не заменяла личных контактов.</a:t>
            </a:r>
            <a:endParaRPr lang="ru-RU" sz="1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3" name="Овальная выноска 12"/>
          <p:cNvSpPr/>
          <p:nvPr/>
        </p:nvSpPr>
        <p:spPr>
          <a:xfrm>
            <a:off x="1714480" y="4000504"/>
            <a:ext cx="3357586" cy="2000264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Monotype Corsiva" pitchFamily="66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Ящик для предложений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Это коробка, в которую родители могут класть записки со своими идеями и предложениями, что позволяет им делиться своими мыслями с группой воспитателей.</a:t>
            </a:r>
            <a:endParaRPr lang="ru-RU" sz="1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4" name="Picture 33" descr="butterfly1-1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50" y="5286388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000100" y="2357430"/>
            <a:ext cx="7929618" cy="3097245"/>
            <a:chOff x="1115616" y="2146448"/>
            <a:chExt cx="7165477" cy="333661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10941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361672" y="5085184"/>
              <a:ext cx="4910120" cy="39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</a:t>
              </a: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Горизонтальный свиток 6"/>
          <p:cNvSpPr/>
          <p:nvPr/>
        </p:nvSpPr>
        <p:spPr>
          <a:xfrm>
            <a:off x="3000364" y="214290"/>
            <a:ext cx="5643602" cy="928694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Monotype Corsiva" pitchFamily="66" charset="0"/>
              </a:rPr>
              <a:t>П</a:t>
            </a:r>
            <a:r>
              <a:rPr lang="ru-RU" b="1" i="1" dirty="0" smtClean="0">
                <a:solidFill>
                  <a:srgbClr val="002060"/>
                </a:solidFill>
                <a:latin typeface="Monotype Corsiva" pitchFamily="66" charset="0"/>
              </a:rPr>
              <a:t>редлагаю </a:t>
            </a:r>
            <a:r>
              <a:rPr lang="ru-RU" b="1" i="1" dirty="0" smtClean="0">
                <a:solidFill>
                  <a:srgbClr val="002060"/>
                </a:solidFill>
                <a:latin typeface="Monotype Corsiva" pitchFamily="66" charset="0"/>
              </a:rPr>
              <a:t>следующую классификацию нетрадиционных  форм взаимодействия с родителями</a:t>
            </a:r>
            <a:endParaRPr lang="ru-RU" b="1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0" name="Picture 6" descr="C:\Users\Nout\Desktop\аннимации\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25580">
            <a:off x="1765449" y="461645"/>
            <a:ext cx="970716" cy="1097063"/>
          </a:xfrm>
          <a:prstGeom prst="rect">
            <a:avLst/>
          </a:prstGeom>
          <a:noFill/>
        </p:spPr>
      </p:pic>
      <p:sp>
        <p:nvSpPr>
          <p:cNvPr id="9" name="Волна 8"/>
          <p:cNvSpPr/>
          <p:nvPr/>
        </p:nvSpPr>
        <p:spPr>
          <a:xfrm>
            <a:off x="2928926" y="1285860"/>
            <a:ext cx="2286016" cy="985838"/>
          </a:xfrm>
          <a:prstGeom prst="wave">
            <a:avLst>
              <a:gd name="adj1" fmla="val 12500"/>
              <a:gd name="adj2" fmla="val 43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Monotype Corsiva" pitchFamily="66" charset="0"/>
              </a:rPr>
              <a:t> Познавательные</a:t>
            </a:r>
            <a:endParaRPr lang="ru-RU" sz="20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1" name="Облако 10"/>
          <p:cNvSpPr/>
          <p:nvPr/>
        </p:nvSpPr>
        <p:spPr>
          <a:xfrm>
            <a:off x="1500166" y="2214554"/>
            <a:ext cx="3214710" cy="4071966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Цель использования: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Ознакомление родителей с возрастными и психолого-педагогическими особенностями детей дошкольного возраста. Формирование у родителей практических  навыков воспитания детей.</a:t>
            </a:r>
            <a:endParaRPr lang="ru-RU" sz="16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2" name="Облако 11"/>
          <p:cNvSpPr/>
          <p:nvPr/>
        </p:nvSpPr>
        <p:spPr>
          <a:xfrm>
            <a:off x="4786314" y="1071546"/>
            <a:ext cx="4000528" cy="5143536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latin typeface="Monotype Corsiva" pitchFamily="66" charset="0"/>
            </a:endParaRPr>
          </a:p>
          <a:p>
            <a:pPr algn="ctr"/>
            <a:endParaRPr lang="ru-RU" sz="1400" b="1" dirty="0" smtClean="0">
              <a:latin typeface="Monotype Corsiva" pitchFamily="66" charset="0"/>
            </a:endParaRP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Формы проведения общения:</a:t>
            </a:r>
          </a:p>
          <a:p>
            <a:pPr marL="342900" indent="-342900" algn="ctr">
              <a:buAutoNum type="arabicPeriod"/>
            </a:pPr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Семинары-практикумы.</a:t>
            </a:r>
          </a:p>
          <a:p>
            <a:pPr marL="342900" indent="-342900" algn="ctr">
              <a:buAutoNum type="arabicPeriod"/>
            </a:pPr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Тренинги</a:t>
            </a:r>
          </a:p>
          <a:p>
            <a:pPr marL="342900" indent="-342900" algn="ctr">
              <a:buAutoNum type="arabicPeriod"/>
            </a:pPr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Проведение  собраний, консультаций в нетрадиционной форме.</a:t>
            </a:r>
          </a:p>
          <a:p>
            <a:pPr marL="342900" indent="-342900" algn="ctr">
              <a:buAutoNum type="arabicPeriod"/>
            </a:pPr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Мини-собрания</a:t>
            </a:r>
          </a:p>
          <a:p>
            <a:pPr marL="342900" indent="-342900" algn="ctr">
              <a:buAutoNum type="arabicPeriod"/>
            </a:pPr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Педагогический брифинг</a:t>
            </a:r>
          </a:p>
          <a:p>
            <a:pPr marL="342900" indent="-342900" algn="ctr">
              <a:buAutoNum type="arabicPeriod"/>
            </a:pPr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Педагогическая гостиная</a:t>
            </a:r>
          </a:p>
          <a:p>
            <a:pPr marL="342900" indent="-342900" algn="ctr">
              <a:buAutoNum type="arabicPeriod"/>
            </a:pPr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Устные педагогические журналы</a:t>
            </a:r>
          </a:p>
          <a:p>
            <a:pPr marL="342900" indent="-342900" algn="ctr">
              <a:buAutoNum type="arabicPeriod"/>
            </a:pPr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Игры с педагогическим содержанием</a:t>
            </a:r>
          </a:p>
          <a:p>
            <a:pPr marL="342900" indent="-342900" algn="ctr">
              <a:buAutoNum type="arabicPeriod" startAt="9"/>
            </a:pPr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Педагогическая библиотека для родителей</a:t>
            </a:r>
          </a:p>
          <a:p>
            <a:pPr marL="342900" indent="-342900" algn="ctr">
              <a:buAutoNum type="arabicPeriod" startAt="9"/>
            </a:pPr>
            <a:r>
              <a:rPr lang="ru-RU" sz="1400" b="1" dirty="0" err="1" smtClean="0">
                <a:solidFill>
                  <a:srgbClr val="002060"/>
                </a:solidFill>
                <a:latin typeface="Monotype Corsiva" pitchFamily="66" charset="0"/>
              </a:rPr>
              <a:t>Исследовательско-проективные</a:t>
            </a:r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, ролевые, </a:t>
            </a:r>
            <a:r>
              <a:rPr lang="ru-RU" sz="1400" b="1" dirty="0" err="1" smtClean="0">
                <a:solidFill>
                  <a:srgbClr val="002060"/>
                </a:solidFill>
                <a:latin typeface="Monotype Corsiva" pitchFamily="66" charset="0"/>
              </a:rPr>
              <a:t>иммитационные</a:t>
            </a:r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, деловые игры и др.</a:t>
            </a:r>
            <a:endParaRPr lang="ru-RU" sz="1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3" name="Picture 33" descr="butterfly1-1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50" y="5286388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000100" y="2357430"/>
            <a:ext cx="7929618" cy="3097245"/>
            <a:chOff x="1115616" y="2146448"/>
            <a:chExt cx="7165477" cy="333661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10941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361672" y="5085184"/>
              <a:ext cx="4910120" cy="39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</a:t>
              </a: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Горизонтальный свиток 6"/>
          <p:cNvSpPr/>
          <p:nvPr/>
        </p:nvSpPr>
        <p:spPr>
          <a:xfrm>
            <a:off x="3000364" y="214290"/>
            <a:ext cx="5643602" cy="928694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Познавательные формы взаимодействия с родителями</a:t>
            </a:r>
            <a:endParaRPr lang="ru-RU" b="1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0" name="Picture 6" descr="C:\Users\Nout\Desktop\аннимации\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25580">
            <a:off x="1765449" y="461645"/>
            <a:ext cx="970716" cy="1097063"/>
          </a:xfrm>
          <a:prstGeom prst="rect">
            <a:avLst/>
          </a:prstGeom>
          <a:noFill/>
        </p:spPr>
      </p:pic>
      <p:sp>
        <p:nvSpPr>
          <p:cNvPr id="14" name="Облако 13"/>
          <p:cNvSpPr/>
          <p:nvPr/>
        </p:nvSpPr>
        <p:spPr>
          <a:xfrm>
            <a:off x="1714480" y="1428736"/>
            <a:ext cx="7143800" cy="5000660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Доминирующую роль среди форм общения педагог-родители играют познавательные формы организации их взаимоотношений. Они призваны повышать психолого-педагогическую культуру родителей, а, значит, способствовать изменению взглядов родителей на воспитание ребёнка в условиях семьи, развивать рефлексию. Кроме того, данные формы взаимодействия позволяют знакомить родителей с особенностями возрастного психологического развития детей, рациональными методами и приёмами воспитания для формирования их практических навыков. Родители видят ребёнка в обстановке, отличной от домашней, а также наблюдают процесс его общения с  другими детьми и взрослыми.</a:t>
            </a:r>
            <a:endParaRPr lang="ru-RU" sz="16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8" name="Picture 33" descr="butterfly1-1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52149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000100" y="2357430"/>
            <a:ext cx="7929618" cy="3097245"/>
            <a:chOff x="1115616" y="2146448"/>
            <a:chExt cx="7165477" cy="333661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10941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361672" y="5085184"/>
              <a:ext cx="4910120" cy="39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</a:t>
              </a: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Горизонтальный свиток 6"/>
          <p:cNvSpPr/>
          <p:nvPr/>
        </p:nvSpPr>
        <p:spPr>
          <a:xfrm>
            <a:off x="3000364" y="214290"/>
            <a:ext cx="5643602" cy="928694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Познавательные формы взаимодействия с родителями</a:t>
            </a:r>
            <a:endParaRPr lang="ru-RU" b="1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0" name="Picture 6" descr="C:\Users\Nout\Desktop\аннимации\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25580">
            <a:off x="1765449" y="461645"/>
            <a:ext cx="970716" cy="1097063"/>
          </a:xfrm>
          <a:prstGeom prst="rect">
            <a:avLst/>
          </a:prstGeom>
          <a:noFill/>
        </p:spPr>
      </p:pic>
      <p:sp>
        <p:nvSpPr>
          <p:cNvPr id="9" name="Овальная выноска 8"/>
          <p:cNvSpPr/>
          <p:nvPr/>
        </p:nvSpPr>
        <p:spPr>
          <a:xfrm>
            <a:off x="1643042" y="1500174"/>
            <a:ext cx="3143272" cy="3071834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Общее родительское собрание ДОУ.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Цель – координация действий родительской общественности и педагогического коллектива по вопросам образования,  воспитания. Оздоровления и развития воспитанников. На общих родительских собраниях обсуждаются  проблемы воспитания.</a:t>
            </a:r>
            <a:endParaRPr lang="ru-RU" sz="1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1" name="Овальная выноска 10"/>
          <p:cNvSpPr/>
          <p:nvPr/>
        </p:nvSpPr>
        <p:spPr>
          <a:xfrm>
            <a:off x="5572132" y="1214422"/>
            <a:ext cx="3143272" cy="2398598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Monotype Corsiva" pitchFamily="66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Педагогический совет с участием родителей.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Цель данной формы работы с семьёй является привлечение родителей к активному осмыслению проблем воспитания детей в семье на основе учёта индивидуальных потребностей.</a:t>
            </a:r>
            <a:endParaRPr lang="ru-RU" sz="1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3" name="Овальная выноска 12"/>
          <p:cNvSpPr/>
          <p:nvPr/>
        </p:nvSpPr>
        <p:spPr>
          <a:xfrm>
            <a:off x="4286248" y="4000504"/>
            <a:ext cx="3143272" cy="2398598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 Родительская конференция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Одна из форм повышения педагогической культуры родителей. Ценность этого вида работы в том, что в ней участвуют не только родители, но и  общественность.  </a:t>
            </a:r>
            <a:endParaRPr lang="ru-RU" sz="1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2" name="Picture 33" descr="butterfly1-1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5143512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000100" y="2357430"/>
            <a:ext cx="7929618" cy="3097245"/>
            <a:chOff x="1115616" y="2146448"/>
            <a:chExt cx="7165477" cy="333661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10941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361672" y="5085184"/>
              <a:ext cx="4910120" cy="39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</a:t>
              </a: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Горизонтальный свиток 6"/>
          <p:cNvSpPr/>
          <p:nvPr/>
        </p:nvSpPr>
        <p:spPr>
          <a:xfrm>
            <a:off x="3000364" y="214290"/>
            <a:ext cx="5643602" cy="928694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Познавательные формы взаимодействия с родителями</a:t>
            </a:r>
            <a:endParaRPr lang="ru-RU" b="1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0" name="Picture 6" descr="C:\Users\Nout\Desktop\аннимации\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25580">
            <a:off x="1765449" y="461645"/>
            <a:ext cx="970716" cy="1097063"/>
          </a:xfrm>
          <a:prstGeom prst="rect">
            <a:avLst/>
          </a:prstGeom>
          <a:noFill/>
        </p:spPr>
      </p:pic>
      <p:sp>
        <p:nvSpPr>
          <p:cNvPr id="9" name="Овальная выноска 8"/>
          <p:cNvSpPr/>
          <p:nvPr/>
        </p:nvSpPr>
        <p:spPr>
          <a:xfrm>
            <a:off x="1643042" y="1500174"/>
            <a:ext cx="3143272" cy="2398598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Monotype Corsiva" pitchFamily="66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Тематические консультации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Организуются с целью ответить на все вопросы, интересующие родителей. Они могут проводиться и специалистами по общим специальным вопросам. Консультации близки к беседам.  </a:t>
            </a:r>
            <a:endParaRPr lang="ru-RU" sz="1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1" name="Овальная выноска 10"/>
          <p:cNvSpPr/>
          <p:nvPr/>
        </p:nvSpPr>
        <p:spPr>
          <a:xfrm>
            <a:off x="5214942" y="1428736"/>
            <a:ext cx="3143272" cy="2398598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Monotype Corsiva" pitchFamily="66" charset="0"/>
              </a:rPr>
              <a:t>  </a:t>
            </a:r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Педагогический консилиум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Помогает лучше и глубже понять состояние отношений в конкретной семье, вовремя оказать </a:t>
            </a:r>
            <a:r>
              <a:rPr lang="ru-RU" sz="1400" b="1" dirty="0" err="1" smtClean="0">
                <a:solidFill>
                  <a:srgbClr val="002060"/>
                </a:solidFill>
                <a:latin typeface="Monotype Corsiva" pitchFamily="66" charset="0"/>
              </a:rPr>
              <a:t>действенню</a:t>
            </a:r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 практическую помощь. </a:t>
            </a:r>
          </a:p>
          <a:p>
            <a:pPr algn="ctr"/>
            <a:endParaRPr lang="ru-RU" sz="1400" b="1" dirty="0">
              <a:latin typeface="Monotype Corsiva" pitchFamily="66" charset="0"/>
            </a:endParaRPr>
          </a:p>
        </p:txBody>
      </p:sp>
      <p:sp>
        <p:nvSpPr>
          <p:cNvPr id="13" name="Овальная выноска 12"/>
          <p:cNvSpPr/>
          <p:nvPr/>
        </p:nvSpPr>
        <p:spPr>
          <a:xfrm>
            <a:off x="3071802" y="3929066"/>
            <a:ext cx="3143272" cy="2398598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Monotype Corsiva" pitchFamily="66" charset="0"/>
              </a:rPr>
              <a:t>  </a:t>
            </a:r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Групповые собрания родителей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Это форма ознакомления родителей с задачами, содержанием и методами воспитания детей определённого возраста в условиях детского сада и семьи.</a:t>
            </a:r>
            <a:endParaRPr lang="ru-RU" sz="1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2" name="Picture 33" descr="butterfly1-1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5143512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000100" y="2357430"/>
            <a:ext cx="7929618" cy="3097245"/>
            <a:chOff x="1115616" y="2146448"/>
            <a:chExt cx="7165477" cy="333661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10941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361672" y="5085184"/>
              <a:ext cx="4910120" cy="39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</a:t>
              </a: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Горизонтальный свиток 6"/>
          <p:cNvSpPr/>
          <p:nvPr/>
        </p:nvSpPr>
        <p:spPr>
          <a:xfrm>
            <a:off x="3000364" y="214290"/>
            <a:ext cx="5643602" cy="928694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Познавательные формы взаимодействия с родителями</a:t>
            </a:r>
            <a:endParaRPr lang="ru-RU" b="1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0" name="Picture 6" descr="C:\Users\Nout\Desktop\аннимации\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25580">
            <a:off x="1765450" y="318769"/>
            <a:ext cx="970716" cy="1097063"/>
          </a:xfrm>
          <a:prstGeom prst="rect">
            <a:avLst/>
          </a:prstGeom>
          <a:noFill/>
        </p:spPr>
      </p:pic>
      <p:sp>
        <p:nvSpPr>
          <p:cNvPr id="9" name="Овальная выноска 8"/>
          <p:cNvSpPr/>
          <p:nvPr/>
        </p:nvSpPr>
        <p:spPr>
          <a:xfrm>
            <a:off x="1857356" y="1214422"/>
            <a:ext cx="3143272" cy="2398598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  «Круглый стол»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В нетрадиционной обстановке с обязательным участием специалистов обсуждаются с родителями актуальные проблемы воспитания. </a:t>
            </a:r>
            <a:endParaRPr lang="ru-RU" sz="1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1" name="Овальная выноска 10"/>
          <p:cNvSpPr/>
          <p:nvPr/>
        </p:nvSpPr>
        <p:spPr>
          <a:xfrm>
            <a:off x="5286380" y="1214422"/>
            <a:ext cx="3500462" cy="3357586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Monotype Corsiva" pitchFamily="66" charset="0"/>
              </a:rPr>
              <a:t>   </a:t>
            </a:r>
            <a:endParaRPr lang="ru-RU" sz="1400" b="1" dirty="0" smtClean="0">
              <a:latin typeface="Monotype Corsiva" pitchFamily="66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Родительский совет (комитет) группы.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Это группа людей, которая регулярно собирается для того, чтобы содействовать администрации ДОУ, воспитателям группы в совершенствовании условий для осуществления образовательного процесса, охраны жизни и здоровья воспитанников,,; участвовать в организации и проведении совместных мероприятий. </a:t>
            </a:r>
          </a:p>
          <a:p>
            <a:pPr algn="ctr"/>
            <a:endParaRPr lang="ru-RU" sz="1400" b="1" dirty="0">
              <a:latin typeface="Monotype Corsiva" pitchFamily="66" charset="0"/>
            </a:endParaRPr>
          </a:p>
        </p:txBody>
      </p:sp>
      <p:sp>
        <p:nvSpPr>
          <p:cNvPr id="12" name="Овальная выноска 11"/>
          <p:cNvSpPr/>
          <p:nvPr/>
        </p:nvSpPr>
        <p:spPr>
          <a:xfrm>
            <a:off x="2643174" y="3643314"/>
            <a:ext cx="3357586" cy="2786082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Monotype Corsiva" pitchFamily="66" charset="0"/>
              </a:rPr>
              <a:t>  </a:t>
            </a:r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Тренинги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Помогают  дать оценку различным способам взаимодействия с ребёнком, выбрать более удачные формы обращения к нему и общения с ним, заменять нежелательные конструктивными. Родитель, вовлекаемый в игровой тренинг, начинает общение с ребёнком, постигает новые истины.</a:t>
            </a:r>
            <a:endParaRPr lang="ru-RU" sz="1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3" name="Picture 33" descr="butterfly1-1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52149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142976" y="1916832"/>
            <a:ext cx="7715304" cy="4353957"/>
            <a:chOff x="539750" y="1344094"/>
            <a:chExt cx="7993063" cy="5189402"/>
          </a:xfrm>
        </p:grpSpPr>
        <p:grpSp>
          <p:nvGrpSpPr>
            <p:cNvPr id="3" name="Группа 1"/>
            <p:cNvGrpSpPr>
              <a:grpSpLocks/>
            </p:cNvGrpSpPr>
            <p:nvPr/>
          </p:nvGrpSpPr>
          <p:grpSpPr bwMode="auto">
            <a:xfrm>
              <a:off x="539750" y="1344094"/>
              <a:ext cx="7993063" cy="4486216"/>
              <a:chOff x="539552" y="-815361"/>
              <a:chExt cx="7992888" cy="5608007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539552" y="-815361"/>
                <a:ext cx="7992888" cy="5502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dirty="0" smtClean="0">
                    <a:solidFill>
                      <a:prstClr val="black"/>
                    </a:solidFill>
                    <a:latin typeface="Monotype Corsiva" pitchFamily="66" charset="0"/>
                  </a:rPr>
                  <a:t> </a:t>
                </a:r>
                <a:endParaRPr lang="ru-RU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6" name="Прямоугольник 3"/>
              <p:cNvSpPr>
                <a:spLocks noChangeArrowheads="1"/>
              </p:cNvSpPr>
              <p:nvPr/>
            </p:nvSpPr>
            <p:spPr bwMode="auto">
              <a:xfrm>
                <a:off x="2699547" y="4196516"/>
                <a:ext cx="3628503" cy="5961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2000" b="1" dirty="0" smtClean="0">
                    <a:solidFill>
                      <a:prstClr val="black"/>
                    </a:solidFill>
                    <a:latin typeface="Monotype Corsiva" pitchFamily="66" charset="0"/>
                  </a:rPr>
                  <a:t>   </a:t>
                </a:r>
                <a:r>
                  <a:rPr lang="ru-RU" sz="2000" b="1" i="1" dirty="0" smtClean="0">
                    <a:solidFill>
                      <a:prstClr val="black"/>
                    </a:solidFill>
                    <a:latin typeface="Monotype Corsiva" pitchFamily="66" charset="0"/>
                  </a:rPr>
                  <a:t>  </a:t>
                </a:r>
                <a:endParaRPr lang="ru-RU" sz="2000" b="1" dirty="0">
                  <a:solidFill>
                    <a:prstClr val="black"/>
                  </a:solidFill>
                  <a:latin typeface="Monotype Corsiva" pitchFamily="66" charset="0"/>
                </a:endParaRP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2411760" y="6093296"/>
              <a:ext cx="191382" cy="440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1727775" y="285728"/>
            <a:ext cx="242374" cy="4580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1400" dirty="0">
              <a:solidFill>
                <a:srgbClr val="9BBB59">
                  <a:lumMod val="50000"/>
                </a:srgb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3286116" y="214290"/>
            <a:ext cx="5429288" cy="4214842"/>
          </a:xfrm>
          <a:prstGeom prst="cloud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Monotype Corsiva" pitchFamily="66" charset="0"/>
              </a:rPr>
              <a:t>Семья для ребёнка – это ещё  и источник общественного опыта. Здесь он находит примеры для подражания, здесь происходит его социальное рождение. И если мы хотим вырастить нравственно здоровое поколение, то должны решать эту проблему «всем миром»: детский сад, семья, общественность.</a:t>
            </a:r>
            <a:endParaRPr lang="ru-RU" sz="20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3075" name="Picture 3" descr="C:\Users\Nout\Desktop\аннимации\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4357694"/>
            <a:ext cx="2262192" cy="2143140"/>
          </a:xfrm>
          <a:prstGeom prst="rect">
            <a:avLst/>
          </a:prstGeom>
          <a:noFill/>
        </p:spPr>
      </p:pic>
      <p:pic>
        <p:nvPicPr>
          <p:cNvPr id="12" name="Picture 6" descr="C:\Users\Nout\Desktop\аннимации\6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725580">
            <a:off x="1728374" y="442497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000100" y="2357430"/>
            <a:ext cx="7929618" cy="3097245"/>
            <a:chOff x="1115616" y="2146448"/>
            <a:chExt cx="7165477" cy="333661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10941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361672" y="5085184"/>
              <a:ext cx="4910120" cy="39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</a:t>
              </a: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Горизонтальный свиток 6"/>
          <p:cNvSpPr/>
          <p:nvPr/>
        </p:nvSpPr>
        <p:spPr>
          <a:xfrm>
            <a:off x="3000364" y="214290"/>
            <a:ext cx="5643602" cy="928694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Познавательные формы взаимодействия с родителями</a:t>
            </a:r>
            <a:endParaRPr lang="ru-RU" b="1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0" name="Picture 6" descr="C:\Users\Nout\Desktop\аннимации\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25580">
            <a:off x="1694012" y="318769"/>
            <a:ext cx="970716" cy="1097063"/>
          </a:xfrm>
          <a:prstGeom prst="rect">
            <a:avLst/>
          </a:prstGeom>
          <a:noFill/>
        </p:spPr>
      </p:pic>
      <p:sp>
        <p:nvSpPr>
          <p:cNvPr id="9" name="Овальная выноска 8"/>
          <p:cNvSpPr/>
          <p:nvPr/>
        </p:nvSpPr>
        <p:spPr>
          <a:xfrm>
            <a:off x="1928794" y="1142984"/>
            <a:ext cx="3143272" cy="2398598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 «Дни открытых дверей»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Дают родителям возможность увидеть стиль общения педагога с детьми, самим «включаться» в общение и деятельность детей и педагогов.</a:t>
            </a:r>
            <a:endParaRPr lang="ru-RU" sz="1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1" name="Овальная выноска 10"/>
          <p:cNvSpPr/>
          <p:nvPr/>
        </p:nvSpPr>
        <p:spPr>
          <a:xfrm>
            <a:off x="5429256" y="1214422"/>
            <a:ext cx="3500462" cy="3357586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   </a:t>
            </a:r>
            <a:endParaRPr lang="ru-RU" sz="14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 Клубы для родителей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Данная форма общения предполагает установлению между педагогами и родителями доверительных отношений, осознание педагогами значимости семьи в воспитании  ребёнка, а родителям и – что педагоги имеют возможность оказать им помощь в решении возникающих трудностей воспитания.</a:t>
            </a:r>
            <a:endParaRPr lang="ru-RU" sz="1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3" name="Овальная выноска 12"/>
          <p:cNvSpPr/>
          <p:nvPr/>
        </p:nvSpPr>
        <p:spPr>
          <a:xfrm>
            <a:off x="2071670" y="3643314"/>
            <a:ext cx="4143404" cy="2714644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Monotype Corsiva" pitchFamily="66" charset="0"/>
              </a:rPr>
              <a:t>    </a:t>
            </a:r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Презентации дошкольного учреждения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Это своевременное в соответствии с открывшимися компьютерными возможностями формы рекламы ДОУ. В результате такой работы родители знакомятся с Уставом ДОУ, программой развития и коллективом педагогов, получают полезную информацию о содержании работы с детьми.</a:t>
            </a:r>
            <a:endParaRPr lang="ru-RU" sz="1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2" name="Picture 33" descr="butterfly1-1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52149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000100" y="2357430"/>
            <a:ext cx="7929618" cy="3097245"/>
            <a:chOff x="1115616" y="2146448"/>
            <a:chExt cx="7165477" cy="333661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10941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361672" y="5085184"/>
              <a:ext cx="4910120" cy="39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</a:t>
              </a: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Горизонтальный свиток 6"/>
          <p:cNvSpPr/>
          <p:nvPr/>
        </p:nvSpPr>
        <p:spPr>
          <a:xfrm>
            <a:off x="3000364" y="214290"/>
            <a:ext cx="5643602" cy="928694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Познавательные формы взаимодействия с родителями</a:t>
            </a:r>
            <a:endParaRPr lang="ru-RU" b="1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0" name="Picture 6" descr="C:\Users\Nout\Desktop\аннимации\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25580">
            <a:off x="1694011" y="318769"/>
            <a:ext cx="970716" cy="1097063"/>
          </a:xfrm>
          <a:prstGeom prst="rect">
            <a:avLst/>
          </a:prstGeom>
          <a:noFill/>
        </p:spPr>
      </p:pic>
      <p:sp>
        <p:nvSpPr>
          <p:cNvPr id="9" name="Овальная выноска 8"/>
          <p:cNvSpPr/>
          <p:nvPr/>
        </p:nvSpPr>
        <p:spPr>
          <a:xfrm>
            <a:off x="1714480" y="1500174"/>
            <a:ext cx="3143272" cy="2571768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Monotype Corsiva" pitchFamily="66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Вечера вопросов и ответов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Эта форма позволяет родителям уточнить свои педагогические знания, применить их на практике, узнать о чём-либо новом, пополнить знаниями друг друга, обсудить некоторые проблемы развития детей.</a:t>
            </a:r>
          </a:p>
          <a:p>
            <a:pPr algn="ctr"/>
            <a:endParaRPr lang="ru-RU" sz="1400" b="1" dirty="0">
              <a:latin typeface="Monotype Corsiva" pitchFamily="66" charset="0"/>
            </a:endParaRPr>
          </a:p>
        </p:txBody>
      </p:sp>
      <p:sp>
        <p:nvSpPr>
          <p:cNvPr id="11" name="Овальная выноска 10"/>
          <p:cNvSpPr/>
          <p:nvPr/>
        </p:nvSpPr>
        <p:spPr>
          <a:xfrm>
            <a:off x="2786050" y="4214818"/>
            <a:ext cx="3500462" cy="2214578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Monotype Corsiva" pitchFamily="66" charset="0"/>
              </a:rPr>
              <a:t>   </a:t>
            </a:r>
            <a:endParaRPr lang="ru-RU" sz="1400" b="1" dirty="0" smtClean="0">
              <a:latin typeface="Monotype Corsiva" pitchFamily="66" charset="0"/>
            </a:endParaRPr>
          </a:p>
          <a:p>
            <a:pPr algn="ctr"/>
            <a:r>
              <a:rPr lang="ru-RU" sz="1600" b="1" dirty="0" smtClean="0">
                <a:latin typeface="Monotype Corsiva" pitchFamily="66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Мини-собрания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Выявляется интересная семья, изучается её опыт воспитания. Далее она приглашает к себе две-три семьи, разделяющие её позиции в семейном воспитании. Таким образом, в узком кругу обсуждается интересующая всех тема. </a:t>
            </a:r>
            <a:endParaRPr lang="ru-RU" sz="1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3" name="Овальная выноска 12"/>
          <p:cNvSpPr/>
          <p:nvPr/>
        </p:nvSpPr>
        <p:spPr>
          <a:xfrm>
            <a:off x="5214910" y="1214422"/>
            <a:ext cx="3571932" cy="3214710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Monotype Corsiva" pitchFamily="66" charset="0"/>
              </a:rPr>
              <a:t>      </a:t>
            </a:r>
            <a:r>
              <a:rPr lang="ru-RU" sz="1600" b="1" dirty="0" err="1" smtClean="0">
                <a:solidFill>
                  <a:srgbClr val="002060"/>
                </a:solidFill>
                <a:latin typeface="Monotype Corsiva" pitchFamily="66" charset="0"/>
              </a:rPr>
              <a:t>Исследовательско-проективные</a:t>
            </a:r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, ролевые, </a:t>
            </a:r>
            <a:r>
              <a:rPr lang="ru-RU" sz="1600" b="1" dirty="0" err="1" smtClean="0">
                <a:solidFill>
                  <a:srgbClr val="002060"/>
                </a:solidFill>
                <a:latin typeface="Monotype Corsiva" pitchFamily="66" charset="0"/>
              </a:rPr>
              <a:t>иммитационные</a:t>
            </a:r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 игры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В процессе этих игр участники не просто «впитывают» определённые знания, а конструируют новую модель действий, отношений.  В процессе обсуждения участники игры с помощью специалистов пытаются проанализировать ситуацию со всех сторон и найти приемлемое решение.</a:t>
            </a:r>
          </a:p>
          <a:p>
            <a:pPr algn="ctr"/>
            <a:endParaRPr lang="ru-RU" sz="1400" b="1" dirty="0">
              <a:latin typeface="Monotype Corsiva" pitchFamily="66" charset="0"/>
            </a:endParaRPr>
          </a:p>
        </p:txBody>
      </p:sp>
      <p:pic>
        <p:nvPicPr>
          <p:cNvPr id="12" name="Picture 33" descr="butterfly1-1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50" y="52149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000100" y="2357430"/>
            <a:ext cx="7929618" cy="3097245"/>
            <a:chOff x="1115616" y="2146448"/>
            <a:chExt cx="7165477" cy="333661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10941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361672" y="5085184"/>
              <a:ext cx="4910120" cy="39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</a:t>
              </a: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Горизонтальный свиток 6"/>
          <p:cNvSpPr/>
          <p:nvPr/>
        </p:nvSpPr>
        <p:spPr>
          <a:xfrm>
            <a:off x="3000364" y="214290"/>
            <a:ext cx="5643602" cy="928694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Познавательные формы взаимодействия с родителями</a:t>
            </a:r>
            <a:endParaRPr lang="ru-RU" b="1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0" name="Picture 6" descr="C:\Users\Nout\Desktop\аннимации\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25580">
            <a:off x="1694011" y="318769"/>
            <a:ext cx="970716" cy="1097063"/>
          </a:xfrm>
          <a:prstGeom prst="rect">
            <a:avLst/>
          </a:prstGeom>
          <a:noFill/>
        </p:spPr>
      </p:pic>
      <p:sp>
        <p:nvSpPr>
          <p:cNvPr id="11" name="Овальная выноска 10"/>
          <p:cNvSpPr/>
          <p:nvPr/>
        </p:nvSpPr>
        <p:spPr>
          <a:xfrm>
            <a:off x="2928926" y="3571876"/>
            <a:ext cx="3500462" cy="2786082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Monotype Corsiva" pitchFamily="66" charset="0"/>
              </a:rPr>
              <a:t>   </a:t>
            </a:r>
            <a:endParaRPr lang="ru-RU" sz="1400" b="1" dirty="0" smtClean="0">
              <a:latin typeface="Monotype Corsiva" pitchFamily="66" charset="0"/>
            </a:endParaRPr>
          </a:p>
          <a:p>
            <a:pPr algn="ctr"/>
            <a:r>
              <a:rPr lang="ru-RU" sz="1600" b="1" dirty="0" smtClean="0">
                <a:latin typeface="Monotype Corsiva" pitchFamily="66" charset="0"/>
              </a:rPr>
              <a:t>  </a:t>
            </a:r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Индивидуальные формы взаимодействия с родителями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Преимущество состоит в том, что через изучение специфики семьи, беседы с родителями, наблюдение за общением родителей с детьми педагог намечает конкретные пути совместного взаимодействия с ребёнком.</a:t>
            </a:r>
            <a:endParaRPr lang="ru-RU" sz="1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3" name="Овальная выноска 12"/>
          <p:cNvSpPr/>
          <p:nvPr/>
        </p:nvSpPr>
        <p:spPr>
          <a:xfrm>
            <a:off x="5286380" y="1071546"/>
            <a:ext cx="3571932" cy="2857520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Monotype Corsiva" pitchFamily="66" charset="0"/>
              </a:rPr>
              <a:t>       </a:t>
            </a:r>
            <a:endParaRPr lang="ru-RU" sz="1400" b="1" dirty="0" smtClean="0">
              <a:latin typeface="Monotype Corsiva" pitchFamily="66" charset="0"/>
            </a:endParaRPr>
          </a:p>
          <a:p>
            <a:pPr algn="ctr"/>
            <a:r>
              <a:rPr lang="ru-RU" sz="1600" b="1" dirty="0" smtClean="0">
                <a:latin typeface="Monotype Corsiva" pitchFamily="66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Дни добрых дел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Дни добровольной помощи родителей группе, ДОУ – ремонт игрушек, мебели, группы, помощь в создании предметно-развивающей среды в группе. Такая форма позволяет налаживать атмосферу тёплых, доброжелательных взаимоотношений между воспитателями и родителями.</a:t>
            </a:r>
          </a:p>
          <a:p>
            <a:pPr algn="ctr"/>
            <a:endParaRPr lang="ru-RU" sz="1400" b="1" dirty="0" smtClean="0">
              <a:latin typeface="Monotype Corsiva" pitchFamily="66" charset="0"/>
            </a:endParaRPr>
          </a:p>
          <a:p>
            <a:pPr algn="ctr"/>
            <a:endParaRPr lang="ru-RU" sz="1400" b="1" dirty="0">
              <a:latin typeface="Monotype Corsiva" pitchFamily="66" charset="0"/>
            </a:endParaRPr>
          </a:p>
        </p:txBody>
      </p:sp>
      <p:sp>
        <p:nvSpPr>
          <p:cNvPr id="12" name="Овальная выноска 11"/>
          <p:cNvSpPr/>
          <p:nvPr/>
        </p:nvSpPr>
        <p:spPr>
          <a:xfrm>
            <a:off x="1571604" y="1214422"/>
            <a:ext cx="3571900" cy="2286016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   Открытые занятия с детьми  в ДОУ для родителей.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Родителей знакомят со структурой и  спецификой проведения занятий в ДОУ. Можно включить в занятие элементы беседы с родителями.</a:t>
            </a:r>
            <a:endParaRPr lang="ru-RU" sz="1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4" name="Picture 33" descr="butterfly1-1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50" y="5072074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3" grpId="0" animBg="1"/>
      <p:bldP spid="1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000100" y="2357430"/>
            <a:ext cx="7929618" cy="3097245"/>
            <a:chOff x="1115616" y="2146448"/>
            <a:chExt cx="7165477" cy="333661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10941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361672" y="5085184"/>
              <a:ext cx="4910120" cy="39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</a:t>
              </a: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Горизонтальный свиток 6"/>
          <p:cNvSpPr/>
          <p:nvPr/>
        </p:nvSpPr>
        <p:spPr>
          <a:xfrm>
            <a:off x="3000364" y="214290"/>
            <a:ext cx="5643602" cy="928694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Познавательные формы взаимодействия с родителями</a:t>
            </a:r>
            <a:endParaRPr lang="ru-RU" b="1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0" name="Picture 6" descr="C:\Users\Nout\Desktop\аннимации\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25580">
            <a:off x="1694011" y="318769"/>
            <a:ext cx="970716" cy="1097063"/>
          </a:xfrm>
          <a:prstGeom prst="rect">
            <a:avLst/>
          </a:prstGeom>
          <a:noFill/>
        </p:spPr>
      </p:pic>
      <p:sp>
        <p:nvSpPr>
          <p:cNvPr id="11" name="Овальная выноска 10"/>
          <p:cNvSpPr/>
          <p:nvPr/>
        </p:nvSpPr>
        <p:spPr>
          <a:xfrm>
            <a:off x="4786314" y="3429000"/>
            <a:ext cx="3500462" cy="2786082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Monotype Corsiva" pitchFamily="66" charset="0"/>
              </a:rPr>
              <a:t>   </a:t>
            </a:r>
            <a:endParaRPr lang="ru-RU" sz="1400" b="1" dirty="0" smtClean="0">
              <a:latin typeface="Monotype Corsiva" pitchFamily="66" charset="0"/>
            </a:endParaRPr>
          </a:p>
          <a:p>
            <a:pPr algn="ctr"/>
            <a:r>
              <a:rPr lang="ru-RU" sz="1600" b="1" dirty="0" smtClean="0">
                <a:latin typeface="Monotype Corsiva" pitchFamily="66" charset="0"/>
              </a:rPr>
              <a:t>   </a:t>
            </a:r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Индивидуальные консультации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Близки по своему характеру к беседе. Разница в том, что беседа – это диалог воспитателя и родителя, а проводя консультацию, отвечая на вопросы родителей, педагог стремится дать квалификационный совет</a:t>
            </a:r>
            <a:endParaRPr lang="ru-RU" sz="1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3" name="Овальная выноска 12"/>
          <p:cNvSpPr/>
          <p:nvPr/>
        </p:nvSpPr>
        <p:spPr>
          <a:xfrm>
            <a:off x="5857884" y="1214422"/>
            <a:ext cx="2643206" cy="1714512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Monotype Corsiva" pitchFamily="66" charset="0"/>
              </a:rPr>
              <a:t>       </a:t>
            </a:r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Посещение семьи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Основная цель визита – познакомиться с ребёнком и его близкими в привычной для него обстановке.   </a:t>
            </a:r>
            <a:endParaRPr lang="ru-RU" sz="1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2" name="Овальная выноска 11"/>
          <p:cNvSpPr/>
          <p:nvPr/>
        </p:nvSpPr>
        <p:spPr>
          <a:xfrm>
            <a:off x="1714480" y="1428736"/>
            <a:ext cx="3857652" cy="2928958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    Педагогические беседы с родителями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Оказание родителям своевременной помощи по тому или иному вопросу воспитания. Беседа может быть как самостоятельной формой, так и применяться в сочетании с другими, например, она может быть включена в собрание, посещение семьи.</a:t>
            </a:r>
          </a:p>
          <a:p>
            <a:pPr algn="ctr"/>
            <a:endParaRPr lang="ru-RU" sz="1400" b="1" dirty="0">
              <a:latin typeface="Monotype Corsiva" pitchFamily="66" charset="0"/>
            </a:endParaRPr>
          </a:p>
        </p:txBody>
      </p:sp>
      <p:pic>
        <p:nvPicPr>
          <p:cNvPr id="14" name="Picture 33" descr="butterfly1-1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5143512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3" grpId="0" animBg="1"/>
      <p:bldP spid="1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000100" y="2357430"/>
            <a:ext cx="7929618" cy="3097245"/>
            <a:chOff x="1115616" y="2146448"/>
            <a:chExt cx="7165477" cy="333661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10941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361672" y="5085184"/>
              <a:ext cx="4910120" cy="39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</a:t>
              </a: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Горизонтальный свиток 6"/>
          <p:cNvSpPr/>
          <p:nvPr/>
        </p:nvSpPr>
        <p:spPr>
          <a:xfrm>
            <a:off x="3000364" y="214290"/>
            <a:ext cx="5643602" cy="928694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002060"/>
                </a:solidFill>
                <a:latin typeface="Monotype Corsiva" pitchFamily="66" charset="0"/>
              </a:rPr>
              <a:t> Предлагаю </a:t>
            </a:r>
            <a:r>
              <a:rPr lang="ru-RU" b="1" i="1" dirty="0" smtClean="0">
                <a:solidFill>
                  <a:srgbClr val="002060"/>
                </a:solidFill>
                <a:latin typeface="Monotype Corsiva" pitchFamily="66" charset="0"/>
              </a:rPr>
              <a:t>следующую классификацию нетрадиционных  форм взаимодействия с родителями</a:t>
            </a:r>
            <a:endParaRPr lang="ru-RU" b="1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0" name="Picture 6" descr="C:\Users\Nout\Desktop\аннимации\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25580">
            <a:off x="1765449" y="461645"/>
            <a:ext cx="970716" cy="1097063"/>
          </a:xfrm>
          <a:prstGeom prst="rect">
            <a:avLst/>
          </a:prstGeom>
          <a:noFill/>
        </p:spPr>
      </p:pic>
      <p:sp>
        <p:nvSpPr>
          <p:cNvPr id="9" name="Волна 8"/>
          <p:cNvSpPr/>
          <p:nvPr/>
        </p:nvSpPr>
        <p:spPr>
          <a:xfrm>
            <a:off x="2071670" y="1714488"/>
            <a:ext cx="2500330" cy="842962"/>
          </a:xfrm>
          <a:prstGeom prst="wave">
            <a:avLst>
              <a:gd name="adj1" fmla="val 12500"/>
              <a:gd name="adj2" fmla="val 103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Досуговые</a:t>
            </a:r>
            <a:endParaRPr lang="ru-RU" sz="2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1" name="Облако 10"/>
          <p:cNvSpPr/>
          <p:nvPr/>
        </p:nvSpPr>
        <p:spPr>
          <a:xfrm>
            <a:off x="1714480" y="2786058"/>
            <a:ext cx="3214710" cy="3714776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Цель использования: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Установление эмоционального контакта между педагогами, родителями и детьми.</a:t>
            </a:r>
          </a:p>
          <a:p>
            <a:pPr algn="ctr"/>
            <a:r>
              <a:rPr lang="ru-RU" sz="2000" b="1" dirty="0" smtClean="0">
                <a:latin typeface="Monotype Corsiva" pitchFamily="66" charset="0"/>
              </a:rPr>
              <a:t> </a:t>
            </a:r>
            <a:endParaRPr lang="ru-RU" sz="2000" b="1" dirty="0">
              <a:latin typeface="Monotype Corsiva" pitchFamily="66" charset="0"/>
            </a:endParaRPr>
          </a:p>
        </p:txBody>
      </p:sp>
      <p:sp>
        <p:nvSpPr>
          <p:cNvPr id="12" name="Облако 11"/>
          <p:cNvSpPr/>
          <p:nvPr/>
        </p:nvSpPr>
        <p:spPr>
          <a:xfrm>
            <a:off x="5000628" y="1285860"/>
            <a:ext cx="3571900" cy="4429156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Формы проведения общения:</a:t>
            </a:r>
          </a:p>
          <a:p>
            <a:pPr marL="342900" indent="-342900" algn="ctr">
              <a:buAutoNum type="arabicPeriod"/>
            </a:pP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Совместные досуги, праздники</a:t>
            </a:r>
          </a:p>
          <a:p>
            <a:pPr marL="342900" indent="-342900" algn="ctr">
              <a:buAutoNum type="arabicPeriod"/>
            </a:pP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Выставки работ родителей и детей</a:t>
            </a:r>
          </a:p>
          <a:p>
            <a:pPr marL="342900" indent="-342900" algn="ctr">
              <a:buAutoNum type="arabicPeriod"/>
            </a:pP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Кружки и секции</a:t>
            </a:r>
          </a:p>
          <a:p>
            <a:pPr marL="342900" indent="-342900" algn="ctr">
              <a:buAutoNum type="arabicPeriod"/>
            </a:pP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Клубы отцов, бабушек, дедушек . Семинары, практикумы и т. д. </a:t>
            </a:r>
            <a:endParaRPr lang="ru-RU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3" name="Picture 33" descr="butterfly1-1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5143512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000100" y="2357430"/>
            <a:ext cx="7929618" cy="3097245"/>
            <a:chOff x="1115616" y="2146448"/>
            <a:chExt cx="7165477" cy="333661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10941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361672" y="5085184"/>
              <a:ext cx="4910120" cy="39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</a:t>
              </a: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Горизонтальный свиток 6"/>
          <p:cNvSpPr/>
          <p:nvPr/>
        </p:nvSpPr>
        <p:spPr>
          <a:xfrm>
            <a:off x="3000364" y="214290"/>
            <a:ext cx="5643602" cy="928694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 </a:t>
            </a:r>
            <a:r>
              <a:rPr lang="ru-RU" sz="2800" b="1" i="1" dirty="0" err="1" smtClean="0">
                <a:solidFill>
                  <a:srgbClr val="002060"/>
                </a:solidFill>
                <a:latin typeface="Monotype Corsiva" pitchFamily="66" charset="0"/>
              </a:rPr>
              <a:t>Досуговые</a:t>
            </a: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формы взаимодействия с  родителями</a:t>
            </a:r>
            <a:endParaRPr lang="ru-RU" b="1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0" name="Picture 6" descr="C:\Users\Nout\Desktop\аннимации\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25580">
            <a:off x="1694011" y="318769"/>
            <a:ext cx="970716" cy="1097063"/>
          </a:xfrm>
          <a:prstGeom prst="rect">
            <a:avLst/>
          </a:prstGeom>
          <a:noFill/>
        </p:spPr>
      </p:pic>
      <p:sp>
        <p:nvSpPr>
          <p:cNvPr id="14" name="Облако 13"/>
          <p:cNvSpPr/>
          <p:nvPr/>
        </p:nvSpPr>
        <p:spPr>
          <a:xfrm>
            <a:off x="2214546" y="1571612"/>
            <a:ext cx="5929354" cy="4500594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rgbClr val="002060"/>
                </a:solidFill>
                <a:latin typeface="Monotype Corsiva" pitchFamily="66" charset="0"/>
              </a:rPr>
              <a:t>Досуговые</a:t>
            </a:r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  формы организации общения призваны устанавливать тёплые неформальные отношения между педагогом и родителями, а также более доверительные отношения между родителями и детьми. Такие формы сотрудничества с семьёй могут быть эффективными, только если воспитатель уделяет  достаточное внимание педагогическому содержанию мероприятия, а установление неформальных доверительных отношений с родителями не является основной целью общения.</a:t>
            </a:r>
            <a:endParaRPr lang="ru-RU" sz="16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8" name="Picture 33" descr="butterfly1-1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485776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000100" y="2357430"/>
            <a:ext cx="7929618" cy="3097245"/>
            <a:chOff x="1115616" y="2146448"/>
            <a:chExt cx="7165477" cy="333661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10941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361672" y="5085184"/>
              <a:ext cx="4910120" cy="39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</a:t>
              </a: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Горизонтальный свиток 6"/>
          <p:cNvSpPr/>
          <p:nvPr/>
        </p:nvSpPr>
        <p:spPr>
          <a:xfrm>
            <a:off x="3000364" y="214290"/>
            <a:ext cx="5643602" cy="928694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Monotype Corsiva" pitchFamily="66" charset="0"/>
              </a:rPr>
              <a:t>Досуговые</a:t>
            </a: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формы взаимодействия с  родителями</a:t>
            </a:r>
            <a:endParaRPr lang="ru-RU" b="1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0" name="Picture 6" descr="C:\Users\Nout\Desktop\аннимации\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25580">
            <a:off x="1694011" y="318769"/>
            <a:ext cx="970716" cy="1097063"/>
          </a:xfrm>
          <a:prstGeom prst="rect">
            <a:avLst/>
          </a:prstGeom>
          <a:noFill/>
        </p:spPr>
      </p:pic>
      <p:sp>
        <p:nvSpPr>
          <p:cNvPr id="11" name="Овальная выноска 10"/>
          <p:cNvSpPr/>
          <p:nvPr/>
        </p:nvSpPr>
        <p:spPr>
          <a:xfrm>
            <a:off x="5286380" y="1428736"/>
            <a:ext cx="3500462" cy="3714776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Monotype Corsiva" pitchFamily="66" charset="0"/>
              </a:rPr>
              <a:t>   </a:t>
            </a:r>
            <a:endParaRPr lang="ru-RU" sz="1400" b="1" dirty="0" smtClean="0">
              <a:latin typeface="Monotype Corsiva" pitchFamily="66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 Выставки работ родителей и детей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Демонстрируют  результаты совместной деятельности родителей и детей. Это важный момент в построении взаимоотношений между ребёнком и родителем и значимый для воспитателя. (повышение активности родителей в жизни группы, один из показателей комфортности внутрисемейных отношений).</a:t>
            </a:r>
            <a:endParaRPr lang="ru-RU" sz="1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2" name="Овальная выноска 11"/>
          <p:cNvSpPr/>
          <p:nvPr/>
        </p:nvSpPr>
        <p:spPr>
          <a:xfrm>
            <a:off x="1714480" y="1857364"/>
            <a:ext cx="3357586" cy="3857652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Monotype Corsiva" pitchFamily="66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Праздники, утренники, мероприятия (концерты, соревнования)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Помогают создать эмоциональный комфорт в группе, сблизить участников педагогического процесса. Родители могут проявить смекалку и фантазию в различных конкурсах. Они могут выступать в роли непосредственных участников: участвовать в составлении сценария, читать стихи, петь песни и т. д.</a:t>
            </a:r>
            <a:endParaRPr lang="ru-RU" sz="1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9" name="Picture 33" descr="butterfly1-1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5072074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000100" y="2357430"/>
            <a:ext cx="7929618" cy="3097245"/>
            <a:chOff x="1115616" y="2146448"/>
            <a:chExt cx="7165477" cy="333661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10941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361672" y="5085184"/>
              <a:ext cx="4910120" cy="39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</a:t>
              </a: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Горизонтальный свиток 6"/>
          <p:cNvSpPr/>
          <p:nvPr/>
        </p:nvSpPr>
        <p:spPr>
          <a:xfrm>
            <a:off x="3000364" y="214290"/>
            <a:ext cx="5643602" cy="928694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Monotype Corsiva" pitchFamily="66" charset="0"/>
              </a:rPr>
              <a:t>Досуговые</a:t>
            </a: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формы взаимодействия с  родителями</a:t>
            </a:r>
            <a:endParaRPr lang="ru-RU" b="1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0" name="Picture 6" descr="C:\Users\Nout\Desktop\аннимации\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25580">
            <a:off x="1694011" y="318769"/>
            <a:ext cx="970716" cy="1097063"/>
          </a:xfrm>
          <a:prstGeom prst="rect">
            <a:avLst/>
          </a:prstGeom>
          <a:noFill/>
        </p:spPr>
      </p:pic>
      <p:sp>
        <p:nvSpPr>
          <p:cNvPr id="11" name="Овальная выноска 10"/>
          <p:cNvSpPr/>
          <p:nvPr/>
        </p:nvSpPr>
        <p:spPr>
          <a:xfrm>
            <a:off x="5286380" y="1428736"/>
            <a:ext cx="3500462" cy="4000528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Monotype Corsiva" pitchFamily="66" charset="0"/>
              </a:rPr>
              <a:t>   </a:t>
            </a:r>
            <a:endParaRPr lang="ru-RU" sz="1400" b="1" dirty="0" smtClean="0">
              <a:latin typeface="Monotype Corsiva" pitchFamily="66" charset="0"/>
            </a:endParaRPr>
          </a:p>
          <a:p>
            <a:pPr algn="ctr"/>
            <a:r>
              <a:rPr lang="ru-RU" sz="1600" b="1" dirty="0" smtClean="0">
                <a:latin typeface="Monotype Corsiva" pitchFamily="66" charset="0"/>
              </a:rPr>
              <a:t>     </a:t>
            </a:r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Благотворительные акции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Такая форма  совместной деятельности имеет большое воспитательное значение не только для детей, которые учатся не только принимать подарки, но и делать. Родители тоже не останутся равнодушными, видя как их ребёнок с увлечением играет с друзьями в детском саду в давно заброшенную игру дома, а любимая книга стала ещё интереснее и звучит по-новому в кругу друзей.</a:t>
            </a:r>
          </a:p>
        </p:txBody>
      </p:sp>
      <p:sp>
        <p:nvSpPr>
          <p:cNvPr id="12" name="Овальная выноска 11"/>
          <p:cNvSpPr/>
          <p:nvPr/>
        </p:nvSpPr>
        <p:spPr>
          <a:xfrm>
            <a:off x="1714480" y="1571612"/>
            <a:ext cx="3357586" cy="4357718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Monotype Corsiva" pitchFamily="66" charset="0"/>
              </a:rPr>
              <a:t> 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Совместные походы и экскурсии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Основная цель – укрепление детско-родительских отношений. В результате у детей воспитывается трудолюбие, аккуратность, внимание к близким, уважение к труду. Из этих походов дети возвращаются обогащёнными новыми впечатлениями о природе, о насекомых, о своём крае. Затем увлечённо рисуют, делают поделки из природного материала, оформляют выставки совместного творчества.</a:t>
            </a:r>
          </a:p>
          <a:p>
            <a:pPr algn="ctr"/>
            <a:endParaRPr lang="ru-RU" sz="1400" b="1" dirty="0">
              <a:latin typeface="Monotype Corsiva" pitchFamily="66" charset="0"/>
            </a:endParaRPr>
          </a:p>
        </p:txBody>
      </p:sp>
      <p:pic>
        <p:nvPicPr>
          <p:cNvPr id="9" name="Picture 33" descr="butterfly1-1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5072074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000100" y="2357430"/>
            <a:ext cx="7929618" cy="3097245"/>
            <a:chOff x="1115616" y="2146448"/>
            <a:chExt cx="7165477" cy="333661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10941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361672" y="5085184"/>
              <a:ext cx="4910120" cy="39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</a:t>
              </a: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Горизонтальный свиток 6"/>
          <p:cNvSpPr/>
          <p:nvPr/>
        </p:nvSpPr>
        <p:spPr>
          <a:xfrm>
            <a:off x="3000364" y="214290"/>
            <a:ext cx="5643602" cy="928694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err="1" smtClean="0">
                <a:solidFill>
                  <a:srgbClr val="002060"/>
                </a:solidFill>
                <a:latin typeface="Monotype Corsiva" pitchFamily="66" charset="0"/>
              </a:rPr>
              <a:t>П</a:t>
            </a:r>
            <a:r>
              <a:rPr lang="ru-RU" b="1" i="1" dirty="0" err="1" smtClean="0">
                <a:solidFill>
                  <a:srgbClr val="002060"/>
                </a:solidFill>
                <a:latin typeface="Monotype Corsiva" pitchFamily="66" charset="0"/>
              </a:rPr>
              <a:t>редлагаяю</a:t>
            </a:r>
            <a:r>
              <a:rPr lang="ru-RU" b="1" i="1" dirty="0" smtClean="0">
                <a:solidFill>
                  <a:srgbClr val="002060"/>
                </a:solidFill>
                <a:latin typeface="Monotype Corsiva" pitchFamily="66" charset="0"/>
              </a:rPr>
              <a:t> следующую </a:t>
            </a:r>
            <a:r>
              <a:rPr lang="ru-RU" b="1" i="1" dirty="0" smtClean="0">
                <a:solidFill>
                  <a:srgbClr val="002060"/>
                </a:solidFill>
                <a:latin typeface="Monotype Corsiva" pitchFamily="66" charset="0"/>
              </a:rPr>
              <a:t>классификацию нетрадиционных  форм взаимодействия с родителями</a:t>
            </a:r>
            <a:endParaRPr lang="ru-RU" b="1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0" name="Picture 6" descr="C:\Users\Nout\Desktop\аннимации\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25580">
            <a:off x="1765450" y="318769"/>
            <a:ext cx="970716" cy="1097063"/>
          </a:xfrm>
          <a:prstGeom prst="rect">
            <a:avLst/>
          </a:prstGeom>
          <a:noFill/>
        </p:spPr>
      </p:pic>
      <p:sp>
        <p:nvSpPr>
          <p:cNvPr id="9" name="Волна 8"/>
          <p:cNvSpPr/>
          <p:nvPr/>
        </p:nvSpPr>
        <p:spPr>
          <a:xfrm>
            <a:off x="1643042" y="1643050"/>
            <a:ext cx="2786082" cy="1357322"/>
          </a:xfrm>
          <a:prstGeom prst="wave">
            <a:avLst>
              <a:gd name="adj1" fmla="val 12500"/>
              <a:gd name="adj2" fmla="val 103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Наглядно-информационные</a:t>
            </a:r>
            <a:endParaRPr lang="ru-RU" sz="2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1" name="Облако 10"/>
          <p:cNvSpPr/>
          <p:nvPr/>
        </p:nvSpPr>
        <p:spPr>
          <a:xfrm>
            <a:off x="1571604" y="3643314"/>
            <a:ext cx="3214710" cy="2928958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latin typeface="Monotype Corsiva" pitchFamily="66" charset="0"/>
            </a:endParaRPr>
          </a:p>
          <a:p>
            <a:pPr algn="ctr"/>
            <a:endParaRPr lang="ru-RU" sz="1600" b="1" dirty="0" smtClean="0">
              <a:latin typeface="Monotype Corsiva" pitchFamily="66" charset="0"/>
            </a:endParaRPr>
          </a:p>
          <a:p>
            <a:pPr algn="ctr"/>
            <a:endParaRPr lang="ru-RU" sz="1600" b="1" dirty="0" smtClean="0">
              <a:latin typeface="Monotype Corsiva" pitchFamily="66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Цель использования: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Ознакомление родителей с работой ДОУ, особенностями воспитания детей. Формирование у родителей знаний о воспитании и развитии детей.</a:t>
            </a:r>
          </a:p>
          <a:p>
            <a:pPr algn="ctr"/>
            <a:r>
              <a:rPr lang="ru-RU" b="1" dirty="0" smtClean="0">
                <a:latin typeface="Monotype Corsiva" pitchFamily="66" charset="0"/>
              </a:rPr>
              <a:t> </a:t>
            </a:r>
          </a:p>
          <a:p>
            <a:pPr algn="ctr"/>
            <a:r>
              <a:rPr lang="ru-RU" sz="2000" b="1" dirty="0" smtClean="0">
                <a:latin typeface="Monotype Corsiva" pitchFamily="66" charset="0"/>
              </a:rPr>
              <a:t> </a:t>
            </a:r>
            <a:endParaRPr lang="ru-RU" sz="2000" b="1" dirty="0">
              <a:latin typeface="Monotype Corsiva" pitchFamily="66" charset="0"/>
            </a:endParaRPr>
          </a:p>
        </p:txBody>
      </p:sp>
      <p:sp>
        <p:nvSpPr>
          <p:cNvPr id="12" name="Облако 11"/>
          <p:cNvSpPr/>
          <p:nvPr/>
        </p:nvSpPr>
        <p:spPr>
          <a:xfrm>
            <a:off x="4714876" y="2071678"/>
            <a:ext cx="3857652" cy="4286280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latin typeface="Monotype Corsiva" pitchFamily="66" charset="0"/>
            </a:endParaRP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Формы проведения общения:</a:t>
            </a:r>
          </a:p>
          <a:p>
            <a:pPr marL="342900" indent="-342900" algn="ctr">
              <a:buAutoNum type="arabicPeriod"/>
            </a:pPr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Информационные проекты для родителей</a:t>
            </a:r>
          </a:p>
          <a:p>
            <a:pPr marL="342900" indent="-342900" algn="ctr">
              <a:buAutoNum type="arabicPeriod"/>
            </a:pPr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Журналы и газеты, издаваемые ДОУ для родителей</a:t>
            </a:r>
          </a:p>
          <a:p>
            <a:pPr marL="342900" indent="-342900" algn="ctr">
              <a:buAutoNum type="arabicPeriod"/>
            </a:pPr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Дни (недели) открытых дверей</a:t>
            </a:r>
          </a:p>
          <a:p>
            <a:pPr marL="342900" indent="-342900" algn="ctr">
              <a:buAutoNum type="arabicPeriod"/>
            </a:pPr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Открытые просмотры занятий и других видов деятельности</a:t>
            </a:r>
          </a:p>
          <a:p>
            <a:pPr marL="342900" indent="-342900" algn="ctr">
              <a:buAutoNum type="arabicPeriod"/>
            </a:pPr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Выпуск стенгазет</a:t>
            </a:r>
          </a:p>
          <a:p>
            <a:pPr marL="342900" indent="-342900" algn="ctr">
              <a:buAutoNum type="arabicPeriod"/>
            </a:pPr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Организация мини-газет </a:t>
            </a:r>
            <a:endParaRPr lang="ru-RU" sz="16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3" name="Блок-схема: перфолента 12"/>
          <p:cNvSpPr/>
          <p:nvPr/>
        </p:nvSpPr>
        <p:spPr>
          <a:xfrm>
            <a:off x="4572000" y="1214422"/>
            <a:ext cx="3000396" cy="428628"/>
          </a:xfrm>
          <a:prstGeom prst="flowChartPunchedTap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Monotype Corsiva" pitchFamily="66" charset="0"/>
              </a:rPr>
              <a:t>Информационно-ознакомительные</a:t>
            </a:r>
            <a:endParaRPr lang="ru-RU" sz="12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4" name="Блок-схема: перфолента 13"/>
          <p:cNvSpPr/>
          <p:nvPr/>
        </p:nvSpPr>
        <p:spPr>
          <a:xfrm>
            <a:off x="4786314" y="1714488"/>
            <a:ext cx="2714644" cy="428628"/>
          </a:xfrm>
          <a:prstGeom prst="flowChartPunchedTap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Monotype Corsiva" pitchFamily="66" charset="0"/>
              </a:rPr>
              <a:t>Информационно-просветительные</a:t>
            </a:r>
            <a:endParaRPr lang="ru-RU" sz="12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 flipH="1" flipV="1">
            <a:off x="4143372" y="1500174"/>
            <a:ext cx="285752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429124" y="200024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15" name="Picture 33" descr="butterfly1-1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5143512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000100" y="2357430"/>
            <a:ext cx="7929618" cy="3097245"/>
            <a:chOff x="1115616" y="2146448"/>
            <a:chExt cx="7165477" cy="333661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10941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361672" y="5085184"/>
              <a:ext cx="4910120" cy="39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</a:t>
              </a: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Горизонтальный свиток 6"/>
          <p:cNvSpPr/>
          <p:nvPr/>
        </p:nvSpPr>
        <p:spPr>
          <a:xfrm>
            <a:off x="3000364" y="214290"/>
            <a:ext cx="5643602" cy="928694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  Наглядно-информационные формы взаимодействия с родителями</a:t>
            </a:r>
            <a:endParaRPr lang="ru-RU" b="1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0" name="Picture 6" descr="C:\Users\Nout\Desktop\аннимации\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25580">
            <a:off x="1694011" y="318769"/>
            <a:ext cx="970716" cy="1097063"/>
          </a:xfrm>
          <a:prstGeom prst="rect">
            <a:avLst/>
          </a:prstGeom>
          <a:noFill/>
        </p:spPr>
      </p:pic>
      <p:sp>
        <p:nvSpPr>
          <p:cNvPr id="14" name="Облако 13"/>
          <p:cNvSpPr/>
          <p:nvPr/>
        </p:nvSpPr>
        <p:spPr>
          <a:xfrm>
            <a:off x="2500298" y="1571612"/>
            <a:ext cx="5572164" cy="4143404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 Данные формы  общения педагогов и родителей решают задачи ознакомления родителей с условиями, содержанием  и методами воспитания детей в условиях дошкольного учреждения, позволяют правильнее оценить деятельность педагога, пересмотреть методы и приёмы домашнего воспитания, объективнее увидеть деятельность воспитателя.</a:t>
            </a:r>
            <a:endParaRPr lang="ru-RU" sz="16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8" name="Picture 33" descr="butterfly1-1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0531">
            <a:off x="7358082" y="485776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000100" y="2357430"/>
            <a:ext cx="7929618" cy="3097245"/>
            <a:chOff x="1115616" y="2146448"/>
            <a:chExt cx="7165477" cy="333661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10941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361672" y="5085184"/>
              <a:ext cx="4910120" cy="39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</a:t>
              </a: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Горизонтальный свиток 6"/>
          <p:cNvSpPr/>
          <p:nvPr/>
        </p:nvSpPr>
        <p:spPr>
          <a:xfrm>
            <a:off x="1785918" y="928670"/>
            <a:ext cx="6858048" cy="5214974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rgbClr val="002060"/>
                </a:solidFill>
                <a:latin typeface="Monotype Corsiva" pitchFamily="66" charset="0"/>
              </a:rPr>
              <a:t>Уходит в прошлое официально осуществляемая многие годы в нашей стране политика превращения воспитания из семейного в общественное. В соответствии с этим меняется и позиция  дошкольного учреждения в работе с семьёй. Каждое дошкольное образовательное учреждение  не только воспитывает ребёнка , но и консультирует родителей по вопросам воспитания детей. Педагог дошкольного учреждения – не только воспитатель детей, но и  партнёр родителей по их воспитанию.</a:t>
            </a:r>
            <a:endParaRPr lang="ru-RU" sz="2000" b="1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9" name="Picture 6" descr="C:\Users\Nout\Desktop\аннимации\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25580">
            <a:off x="1894466" y="401806"/>
            <a:ext cx="1050132" cy="997061"/>
          </a:xfrm>
          <a:prstGeom prst="rect">
            <a:avLst/>
          </a:prstGeom>
          <a:noFill/>
        </p:spPr>
      </p:pic>
      <p:pic>
        <p:nvPicPr>
          <p:cNvPr id="17410" name="Picture 2" descr="C:\Users\Nout\Desktop\аннимации\9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5786454"/>
            <a:ext cx="5500726" cy="623889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000100" y="2357430"/>
            <a:ext cx="7929618" cy="3097245"/>
            <a:chOff x="1115616" y="2146448"/>
            <a:chExt cx="7165477" cy="333661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10941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361672" y="5085184"/>
              <a:ext cx="4910120" cy="39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</a:t>
              </a: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Горизонтальный свиток 6"/>
          <p:cNvSpPr/>
          <p:nvPr/>
        </p:nvSpPr>
        <p:spPr>
          <a:xfrm>
            <a:off x="3000364" y="214290"/>
            <a:ext cx="5643602" cy="928694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Наглядно-информационные формы взаимодействия с родителями</a:t>
            </a:r>
            <a:endParaRPr lang="ru-RU" b="1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0" name="Picture 6" descr="C:\Users\Nout\Desktop\аннимации\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25580">
            <a:off x="1694011" y="318769"/>
            <a:ext cx="970716" cy="1097063"/>
          </a:xfrm>
          <a:prstGeom prst="rect">
            <a:avLst/>
          </a:prstGeom>
          <a:noFill/>
        </p:spPr>
      </p:pic>
      <p:sp>
        <p:nvSpPr>
          <p:cNvPr id="14" name="Блок-схема: перфолента 13"/>
          <p:cNvSpPr/>
          <p:nvPr/>
        </p:nvSpPr>
        <p:spPr>
          <a:xfrm>
            <a:off x="2857488" y="1571612"/>
            <a:ext cx="2357454" cy="4071966"/>
          </a:xfrm>
          <a:prstGeom prst="flowChartPunchedTap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Информационно-ознакомительные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Цель – ознакомление родителей с самим дошкольным учреждением, особенностями его работы с педагогами, занимающимися воспитанием детей, и преодоление поверхностных мнений о работе  дошкольного учреждения.</a:t>
            </a:r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endParaRPr lang="ru-RU" sz="16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5" name="Блок-схема: перфолента 14"/>
          <p:cNvSpPr/>
          <p:nvPr/>
        </p:nvSpPr>
        <p:spPr>
          <a:xfrm>
            <a:off x="5214942" y="1500174"/>
            <a:ext cx="2357454" cy="4071966"/>
          </a:xfrm>
          <a:prstGeom prst="flowChartPunchedTap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Информационно-просветительские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Специфика заключается в том, что общение педагогов с родителями здесь не прямое, а опосредованное – через газеты, организацию выставок и т. д.. Поэтому они выделены в самостоятельную подгруппу, а не объединены с познавательными формами.</a:t>
            </a:r>
            <a:endParaRPr lang="ru-RU" sz="1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9" name="Picture 33" descr="butterfly1-1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485776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1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000100" y="2357430"/>
            <a:ext cx="7929618" cy="3097245"/>
            <a:chOff x="1115616" y="2146448"/>
            <a:chExt cx="7165477" cy="333661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10941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361672" y="5085184"/>
              <a:ext cx="4910120" cy="39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</a:t>
              </a: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Горизонтальный свиток 6"/>
          <p:cNvSpPr/>
          <p:nvPr/>
        </p:nvSpPr>
        <p:spPr>
          <a:xfrm>
            <a:off x="3000364" y="214290"/>
            <a:ext cx="5643602" cy="928694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Наглядно-информационные формы взаимодействия с родителями</a:t>
            </a:r>
            <a:endParaRPr lang="ru-RU" sz="2800" b="1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0" name="Picture 6" descr="C:\Users\Nout\Desktop\аннимации\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25580">
            <a:off x="1694011" y="318769"/>
            <a:ext cx="970716" cy="1097063"/>
          </a:xfrm>
          <a:prstGeom prst="rect">
            <a:avLst/>
          </a:prstGeom>
          <a:noFill/>
        </p:spPr>
      </p:pic>
      <p:sp>
        <p:nvSpPr>
          <p:cNvPr id="11" name="Овальная выноска 10"/>
          <p:cNvSpPr/>
          <p:nvPr/>
        </p:nvSpPr>
        <p:spPr>
          <a:xfrm>
            <a:off x="3071802" y="4143380"/>
            <a:ext cx="3786214" cy="2143140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Monotype Corsiva" pitchFamily="66" charset="0"/>
              </a:rPr>
              <a:t>   </a:t>
            </a:r>
            <a:endParaRPr lang="ru-RU" sz="1400" b="1" dirty="0" smtClean="0">
              <a:latin typeface="Monotype Corsiva" pitchFamily="66" charset="0"/>
            </a:endParaRPr>
          </a:p>
          <a:p>
            <a:pPr algn="ctr"/>
            <a:r>
              <a:rPr lang="ru-RU" sz="1600" b="1" dirty="0" smtClean="0">
                <a:latin typeface="Monotype Corsiva" pitchFamily="66" charset="0"/>
              </a:rPr>
              <a:t>    </a:t>
            </a:r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Информационные листы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Информация о дополнительных занятиях с детьми; объявления о собраниях, экскурсиях, событиях; просьбы о помощи; благодарность добровольным помощникам и т. д.</a:t>
            </a:r>
          </a:p>
          <a:p>
            <a:pPr algn="ctr"/>
            <a:endParaRPr lang="ru-RU" sz="1400" b="1" dirty="0" smtClean="0">
              <a:latin typeface="Monotype Corsiva" pitchFamily="66" charset="0"/>
            </a:endParaRPr>
          </a:p>
          <a:p>
            <a:pPr algn="ctr"/>
            <a:endParaRPr lang="ru-RU" sz="1400" b="1" dirty="0">
              <a:latin typeface="Monotype Corsiva" pitchFamily="66" charset="0"/>
            </a:endParaRPr>
          </a:p>
        </p:txBody>
      </p:sp>
      <p:sp>
        <p:nvSpPr>
          <p:cNvPr id="13" name="Овальная выноска 12"/>
          <p:cNvSpPr/>
          <p:nvPr/>
        </p:nvSpPr>
        <p:spPr>
          <a:xfrm>
            <a:off x="5572132" y="1214422"/>
            <a:ext cx="2928958" cy="2357454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        Выставки, вернисажи детских работ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Цель –  демонстрирование родителям важных разделов программы или успехов детей по освоению программы</a:t>
            </a:r>
            <a:endParaRPr lang="ru-RU" sz="1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2" name="Овальная выноска 11"/>
          <p:cNvSpPr/>
          <p:nvPr/>
        </p:nvSpPr>
        <p:spPr>
          <a:xfrm>
            <a:off x="1928794" y="1428736"/>
            <a:ext cx="3214710" cy="2428892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Monotype Corsiva" pitchFamily="66" charset="0"/>
              </a:rPr>
              <a:t> 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Уголки для родителей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В нём размещается  полезная для родителей и детей информация: режим дня группы, расписание занятий, ежедневное меню, полезные статьи и справочные материалы-пособия для родителей. </a:t>
            </a:r>
          </a:p>
          <a:p>
            <a:pPr algn="ctr"/>
            <a:r>
              <a:rPr lang="ru-RU" sz="1600" b="1" dirty="0" smtClean="0">
                <a:latin typeface="Monotype Corsiva" pitchFamily="66" charset="0"/>
              </a:rPr>
              <a:t>   </a:t>
            </a:r>
            <a:endParaRPr lang="ru-RU" sz="1400" b="1" dirty="0" smtClean="0">
              <a:latin typeface="Monotype Corsiva" pitchFamily="66" charset="0"/>
            </a:endParaRPr>
          </a:p>
        </p:txBody>
      </p:sp>
      <p:pic>
        <p:nvPicPr>
          <p:cNvPr id="14" name="Picture 33" descr="butterfly1-1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50" y="5072074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3" grpId="0" animBg="1"/>
      <p:bldP spid="1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000100" y="2357430"/>
            <a:ext cx="7929618" cy="3097245"/>
            <a:chOff x="1115616" y="2146448"/>
            <a:chExt cx="7165477" cy="333661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10941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361672" y="5085184"/>
              <a:ext cx="4910120" cy="39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</a:t>
              </a: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Горизонтальный свиток 6"/>
          <p:cNvSpPr/>
          <p:nvPr/>
        </p:nvSpPr>
        <p:spPr>
          <a:xfrm>
            <a:off x="3000364" y="214290"/>
            <a:ext cx="5643602" cy="928694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Наглядно-информационные формы взаимодействия с родителями</a:t>
            </a:r>
            <a:endParaRPr lang="ru-RU" sz="2800" b="1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0" name="Picture 6" descr="C:\Users\Nout\Desktop\аннимации\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25580">
            <a:off x="1694011" y="318769"/>
            <a:ext cx="970716" cy="1097063"/>
          </a:xfrm>
          <a:prstGeom prst="rect">
            <a:avLst/>
          </a:prstGeom>
          <a:noFill/>
        </p:spPr>
      </p:pic>
      <p:sp>
        <p:nvSpPr>
          <p:cNvPr id="11" name="Овальная выноска 10"/>
          <p:cNvSpPr/>
          <p:nvPr/>
        </p:nvSpPr>
        <p:spPr>
          <a:xfrm>
            <a:off x="5643570" y="3929066"/>
            <a:ext cx="2786082" cy="1643074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Monotype Corsiva" pitchFamily="66" charset="0"/>
              </a:rPr>
              <a:t>   </a:t>
            </a:r>
            <a:endParaRPr lang="ru-RU" sz="1400" b="1" dirty="0" smtClean="0">
              <a:latin typeface="Monotype Corsiva" pitchFamily="66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   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 Памятки для родителей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Небольшое описание  (инструкция) правильного   выполнения каких-либо действий</a:t>
            </a:r>
          </a:p>
          <a:p>
            <a:pPr algn="ctr"/>
            <a:endParaRPr lang="ru-RU" sz="1400" b="1" dirty="0" smtClean="0">
              <a:latin typeface="Monotype Corsiva" pitchFamily="66" charset="0"/>
            </a:endParaRPr>
          </a:p>
          <a:p>
            <a:pPr algn="ctr"/>
            <a:endParaRPr lang="ru-RU" sz="1400" b="1" dirty="0" smtClean="0">
              <a:latin typeface="Monotype Corsiva" pitchFamily="66" charset="0"/>
            </a:endParaRPr>
          </a:p>
          <a:p>
            <a:pPr algn="ctr"/>
            <a:endParaRPr lang="ru-RU" sz="1400" b="1" dirty="0">
              <a:latin typeface="Monotype Corsiva" pitchFamily="66" charset="0"/>
            </a:endParaRPr>
          </a:p>
        </p:txBody>
      </p:sp>
      <p:sp>
        <p:nvSpPr>
          <p:cNvPr id="13" name="Овальная выноска 12"/>
          <p:cNvSpPr/>
          <p:nvPr/>
        </p:nvSpPr>
        <p:spPr>
          <a:xfrm>
            <a:off x="2143108" y="1500174"/>
            <a:ext cx="2928958" cy="2357454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Monotype Corsiva" pitchFamily="66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Родительская газета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Оформляется самими родителями. В ней они отмечают интересные случаи из жизни семьи, делятся опытом воспитания по отдельным вопросам.</a:t>
            </a:r>
          </a:p>
          <a:p>
            <a:pPr algn="ctr"/>
            <a:endParaRPr lang="ru-RU" sz="1400" b="1" dirty="0">
              <a:latin typeface="Monotype Corsiva" pitchFamily="66" charset="0"/>
            </a:endParaRPr>
          </a:p>
        </p:txBody>
      </p:sp>
      <p:sp>
        <p:nvSpPr>
          <p:cNvPr id="12" name="Овальная выноска 11"/>
          <p:cNvSpPr/>
          <p:nvPr/>
        </p:nvSpPr>
        <p:spPr>
          <a:xfrm>
            <a:off x="5715008" y="1428736"/>
            <a:ext cx="2786082" cy="1714512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Monotype Corsiva" pitchFamily="66" charset="0"/>
              </a:rPr>
              <a:t>    </a:t>
            </a:r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Папки-передвижки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Формируются по тематическому принципу. Папка даётся во временное пользование родителям.</a:t>
            </a:r>
          </a:p>
        </p:txBody>
      </p:sp>
      <p:sp>
        <p:nvSpPr>
          <p:cNvPr id="14" name="Овальная выноска 13"/>
          <p:cNvSpPr/>
          <p:nvPr/>
        </p:nvSpPr>
        <p:spPr>
          <a:xfrm>
            <a:off x="2285984" y="4714884"/>
            <a:ext cx="2714644" cy="1214446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Monotype Corsiva" pitchFamily="66" charset="0"/>
              </a:rPr>
              <a:t>   </a:t>
            </a:r>
            <a:endParaRPr lang="ru-RU" sz="1400" b="1" dirty="0" smtClean="0">
              <a:latin typeface="Monotype Corsiva" pitchFamily="66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   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  Видеофильмы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Создаются по определённой тематике. </a:t>
            </a:r>
          </a:p>
          <a:p>
            <a:pPr algn="ctr"/>
            <a:endParaRPr lang="ru-RU" sz="1400" b="1" dirty="0" smtClean="0">
              <a:latin typeface="Monotype Corsiva" pitchFamily="66" charset="0"/>
            </a:endParaRPr>
          </a:p>
          <a:p>
            <a:pPr algn="ctr"/>
            <a:endParaRPr lang="ru-RU" sz="1400" b="1" dirty="0" smtClean="0">
              <a:latin typeface="Monotype Corsiva" pitchFamily="66" charset="0"/>
            </a:endParaRPr>
          </a:p>
          <a:p>
            <a:pPr algn="ctr"/>
            <a:endParaRPr lang="ru-RU" sz="1400" b="1" dirty="0">
              <a:latin typeface="Monotype Corsiva" pitchFamily="66" charset="0"/>
            </a:endParaRPr>
          </a:p>
        </p:txBody>
      </p:sp>
      <p:pic>
        <p:nvPicPr>
          <p:cNvPr id="15" name="Picture 33" descr="butterfly1-1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52149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3" grpId="0" animBg="1"/>
      <p:bldP spid="12" grpId="0" animBg="1"/>
      <p:bldP spid="1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000100" y="2357430"/>
            <a:ext cx="7929618" cy="3097245"/>
            <a:chOff x="1115616" y="2146448"/>
            <a:chExt cx="7165477" cy="333661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10941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361672" y="5085184"/>
              <a:ext cx="4910120" cy="39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</a:t>
              </a: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Горизонтальный свиток 6"/>
          <p:cNvSpPr/>
          <p:nvPr/>
        </p:nvSpPr>
        <p:spPr>
          <a:xfrm>
            <a:off x="3000364" y="214290"/>
            <a:ext cx="5643602" cy="1571636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   Об эффективности проводимой работы с родителями свидетельствуют:</a:t>
            </a:r>
            <a:endParaRPr lang="ru-RU" b="1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0" name="Picture 6" descr="C:\Users\Nout\Desktop\аннимации\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25580">
            <a:off x="1694011" y="318769"/>
            <a:ext cx="970716" cy="1097063"/>
          </a:xfrm>
          <a:prstGeom prst="rect">
            <a:avLst/>
          </a:prstGeom>
          <a:noFill/>
        </p:spPr>
      </p:pic>
      <p:sp>
        <p:nvSpPr>
          <p:cNvPr id="14" name="Облако 13"/>
          <p:cNvSpPr/>
          <p:nvPr/>
        </p:nvSpPr>
        <p:spPr>
          <a:xfrm>
            <a:off x="1785918" y="1714488"/>
            <a:ext cx="6572296" cy="4786346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Monotype Corsiva" pitchFamily="66" charset="0"/>
              </a:rPr>
              <a:t> </a:t>
            </a:r>
          </a:p>
          <a:p>
            <a:pPr algn="ctr"/>
            <a:endParaRPr lang="ru-RU" sz="16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 1. Проявление у родителей интереса к содержанию образовательного процесса с детьми.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2. Возникновение дискуссий, диспутов по их инициативе.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3. Ответы на вопросы родителей ими самими; приведение  примеров из собственного опыта.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4. Увеличение количества вопросов к педагогу, касающихся личности ребёнка, его внутреннего мира.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5. Стремление взрослых к индивидуальным контактам с воспитателем.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6. Размышление родителей о правильности использования тех или иных методов воспитания.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7. Повышение их активности при анализе педагогических ситуаций, решение задач и обсуждение дискуссионных вопросов.</a:t>
            </a:r>
            <a:endParaRPr lang="ru-RU" sz="16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8" name="Picture 33" descr="butterfly1-1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5000636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000100" y="2357430"/>
            <a:ext cx="7929618" cy="3097245"/>
            <a:chOff x="1115616" y="2146448"/>
            <a:chExt cx="7165477" cy="333661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10941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361672" y="5085184"/>
              <a:ext cx="4910120" cy="39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</a:t>
              </a: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Горизонтальный свиток 6"/>
          <p:cNvSpPr/>
          <p:nvPr/>
        </p:nvSpPr>
        <p:spPr>
          <a:xfrm>
            <a:off x="3071802" y="428604"/>
            <a:ext cx="5643602" cy="1214446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    Источники информации</a:t>
            </a:r>
            <a:endParaRPr lang="ru-RU" b="1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0" name="Picture 6" descr="C:\Users\Nout\Desktop\аннимации\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25580">
            <a:off x="1836888" y="675959"/>
            <a:ext cx="970716" cy="1097063"/>
          </a:xfrm>
          <a:prstGeom prst="rect">
            <a:avLst/>
          </a:prstGeom>
          <a:noFill/>
        </p:spPr>
      </p:pic>
      <p:sp>
        <p:nvSpPr>
          <p:cNvPr id="14" name="Облако 13"/>
          <p:cNvSpPr/>
          <p:nvPr/>
        </p:nvSpPr>
        <p:spPr>
          <a:xfrm>
            <a:off x="2285984" y="2000240"/>
            <a:ext cx="5857916" cy="4143404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 1. </a:t>
            </a:r>
            <a:r>
              <a:rPr lang="ru-RU" sz="1600" b="1" dirty="0" err="1" smtClean="0">
                <a:solidFill>
                  <a:srgbClr val="002060"/>
                </a:solidFill>
                <a:latin typeface="Monotype Corsiva" pitchFamily="66" charset="0"/>
              </a:rPr>
              <a:t>Доронова</a:t>
            </a:r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 Т. В. «Взаимодействие  дошкольного учреждения с родителями»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2. Зверева О. Л., Короткова Т. В. «Общение педагога с родителями в ДОУ».</a:t>
            </a:r>
          </a:p>
          <a:p>
            <a:pPr marL="342900" indent="-342900" algn="ctr">
              <a:buAutoNum type="arabicPeriod" startAt="3"/>
            </a:pPr>
            <a:r>
              <a:rPr lang="ru-RU" sz="1600" b="1" dirty="0" err="1" smtClean="0">
                <a:solidFill>
                  <a:srgbClr val="002060"/>
                </a:solidFill>
                <a:latin typeface="Monotype Corsiva" pitchFamily="66" charset="0"/>
              </a:rPr>
              <a:t>Солодянкина</a:t>
            </a:r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 О. В. «Сотрудничество дошкольного учреждения с семьёй»</a:t>
            </a:r>
          </a:p>
          <a:p>
            <a:pPr marL="342900" indent="-342900" algn="ctr">
              <a:buAutoNum type="arabicPeriod" startAt="3"/>
            </a:pPr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Крылова Н. «Каким должно быть общение детского сада с семьёй?».</a:t>
            </a:r>
          </a:p>
          <a:p>
            <a:pPr marL="342900" indent="-342900" algn="ctr">
              <a:buAutoNum type="arabicPeriod" startAt="3"/>
            </a:pPr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Богомолова З. А. «Формирование партнёрских отношений педагогов и родителей в условиях сотрудничества в ДОУ».</a:t>
            </a:r>
            <a:endParaRPr lang="ru-RU" sz="16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8" name="Picture 33" descr="butterfly1-1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93186">
            <a:off x="7215206" y="5072074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142976" y="1916832"/>
            <a:ext cx="7715304" cy="4353957"/>
            <a:chOff x="539750" y="1344094"/>
            <a:chExt cx="7993063" cy="5189402"/>
          </a:xfrm>
        </p:grpSpPr>
        <p:grpSp>
          <p:nvGrpSpPr>
            <p:cNvPr id="3" name="Группа 1"/>
            <p:cNvGrpSpPr>
              <a:grpSpLocks/>
            </p:cNvGrpSpPr>
            <p:nvPr/>
          </p:nvGrpSpPr>
          <p:grpSpPr bwMode="auto">
            <a:xfrm>
              <a:off x="539750" y="1344094"/>
              <a:ext cx="7993063" cy="4486216"/>
              <a:chOff x="539552" y="-815361"/>
              <a:chExt cx="7992888" cy="5608007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539552" y="-815361"/>
                <a:ext cx="7992888" cy="5502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dirty="0" smtClean="0">
                    <a:solidFill>
                      <a:prstClr val="black"/>
                    </a:solidFill>
                    <a:latin typeface="Monotype Corsiva" pitchFamily="66" charset="0"/>
                  </a:rPr>
                  <a:t> </a:t>
                </a:r>
                <a:endParaRPr lang="ru-RU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6" name="Прямоугольник 3"/>
              <p:cNvSpPr>
                <a:spLocks noChangeArrowheads="1"/>
              </p:cNvSpPr>
              <p:nvPr/>
            </p:nvSpPr>
            <p:spPr bwMode="auto">
              <a:xfrm>
                <a:off x="2699547" y="4196516"/>
                <a:ext cx="3628503" cy="5961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2000" b="1" dirty="0" smtClean="0">
                    <a:solidFill>
                      <a:prstClr val="black"/>
                    </a:solidFill>
                    <a:latin typeface="Monotype Corsiva" pitchFamily="66" charset="0"/>
                  </a:rPr>
                  <a:t>   </a:t>
                </a:r>
                <a:r>
                  <a:rPr lang="ru-RU" sz="2000" b="1" i="1" dirty="0" smtClean="0">
                    <a:solidFill>
                      <a:prstClr val="black"/>
                    </a:solidFill>
                    <a:latin typeface="Monotype Corsiva" pitchFamily="66" charset="0"/>
                  </a:rPr>
                  <a:t>  </a:t>
                </a:r>
                <a:endParaRPr lang="ru-RU" sz="2000" b="1" dirty="0">
                  <a:solidFill>
                    <a:prstClr val="black"/>
                  </a:solidFill>
                  <a:latin typeface="Monotype Corsiva" pitchFamily="66" charset="0"/>
                </a:endParaRP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2411760" y="6093296"/>
              <a:ext cx="191382" cy="440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1727775" y="285728"/>
            <a:ext cx="242374" cy="4580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1400" dirty="0">
              <a:solidFill>
                <a:srgbClr val="9BBB59">
                  <a:lumMod val="50000"/>
                </a:srgb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2" name="Picture 6" descr="C:\Users\Nout\Desktop\аннимации\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25580">
            <a:off x="1728374" y="442497"/>
            <a:ext cx="1428750" cy="1428750"/>
          </a:xfrm>
          <a:prstGeom prst="rect">
            <a:avLst/>
          </a:prstGeom>
          <a:noFill/>
        </p:spPr>
      </p:pic>
      <p:sp>
        <p:nvSpPr>
          <p:cNvPr id="13" name="Пятно 1 12"/>
          <p:cNvSpPr/>
          <p:nvPr/>
        </p:nvSpPr>
        <p:spPr>
          <a:xfrm>
            <a:off x="3428992" y="285728"/>
            <a:ext cx="5357850" cy="5929354"/>
          </a:xfrm>
          <a:prstGeom prst="irregularSeal1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Преимущества новой философии взаимодействия педагогов с родителями неоспоримы и многочисленны.</a:t>
            </a:r>
            <a:endParaRPr lang="ru-RU" sz="2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1" name="Picture 71" descr="i223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328379">
            <a:off x="1714480" y="4357694"/>
            <a:ext cx="2278062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3643306" y="500042"/>
            <a:ext cx="5286412" cy="5929354"/>
          </a:xfrm>
          <a:prstGeom prst="vertic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Monotype Corsiva" pitchFamily="66" charset="0"/>
              </a:rPr>
              <a:t>ВО-ПЕРВЫХ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rgbClr val="002060"/>
                </a:solidFill>
                <a:latin typeface="Monotype Corsiva" pitchFamily="66" charset="0"/>
              </a:rPr>
              <a:t>Это положительный эмоциональный настрой педагогов и родителей на совместную работу по воспитанию детей. Родители уверены в том, что ДОУ всегда поможет им в решении педагогических проблем и в то же время не навредит, так как будут учитываться мнения семьи и предположения по взаимодействию с ребёнком. Педагоги заручаются пониманием со стороны родителей в решении проблем. А в самом большом выигрыше находятся дети, ради которых и осуществляется данное взаимодействие.</a:t>
            </a:r>
            <a:endParaRPr lang="ru-RU" sz="2000" b="1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2054" name="Picture 6" descr="C:\Users\Nout\Desktop\аннимации\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25580">
            <a:off x="2143108" y="714356"/>
            <a:ext cx="1428750" cy="1428750"/>
          </a:xfrm>
          <a:prstGeom prst="rect">
            <a:avLst/>
          </a:prstGeom>
          <a:noFill/>
        </p:spPr>
      </p:pic>
      <p:pic>
        <p:nvPicPr>
          <p:cNvPr id="5" name="Picture 25" descr="disney16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187496">
            <a:off x="1964673" y="4343715"/>
            <a:ext cx="107157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3643306" y="500042"/>
            <a:ext cx="5286412" cy="5929354"/>
          </a:xfrm>
          <a:prstGeom prst="vertic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rgbClr val="002060"/>
                </a:solidFill>
                <a:latin typeface="Monotype Corsiva" pitchFamily="66" charset="0"/>
              </a:rPr>
              <a:t> ВО- ВТОРЫХ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rgbClr val="002060"/>
                </a:solidFill>
                <a:latin typeface="Monotype Corsiva" pitchFamily="66" charset="0"/>
              </a:rPr>
              <a:t>Это учёт индивидуальности ребёнка. Педагог постоянно поддерживая контакт с семьёй, знает особенности, привычки своего воспитанника и учитывает их при работе, что. В свою очередь, ведёт к повышению эффективности педагогического процесса.</a:t>
            </a:r>
            <a:endParaRPr lang="ru-RU" sz="2400" b="1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2054" name="Picture 6" descr="C:\Users\Nout\Desktop\аннимации\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25580">
            <a:off x="2143108" y="714356"/>
            <a:ext cx="1428750" cy="1428750"/>
          </a:xfrm>
          <a:prstGeom prst="rect">
            <a:avLst/>
          </a:prstGeom>
          <a:noFill/>
        </p:spPr>
      </p:pic>
      <p:pic>
        <p:nvPicPr>
          <p:cNvPr id="6" name="Picture 13" descr="disney5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48233">
            <a:off x="1744332" y="3940424"/>
            <a:ext cx="1727200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3643306" y="500042"/>
            <a:ext cx="5286412" cy="5929354"/>
          </a:xfrm>
          <a:prstGeom prst="vertic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Monotype Corsiva" pitchFamily="66" charset="0"/>
              </a:rPr>
              <a:t>В-ТРЕТЬИХ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rgbClr val="002060"/>
                </a:solidFill>
                <a:latin typeface="Monotype Corsiva" pitchFamily="66" charset="0"/>
              </a:rPr>
              <a:t>Родители самостоятельно могут выбирать уже  в школьном возрасте то направление в развитии ребёнка, которое они считают нужным. Таким образом, родители берут на себя ответственность за воспитание ребёнка.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i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i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rgbClr val="002060"/>
                </a:solidFill>
                <a:latin typeface="Monotype Corsiva" pitchFamily="66" charset="0"/>
              </a:rPr>
              <a:t>В-ЧЕТВЁРТЫХ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rgbClr val="002060"/>
                </a:solidFill>
                <a:latin typeface="Monotype Corsiva" pitchFamily="66" charset="0"/>
              </a:rPr>
              <a:t>Это возможность реализации единой программы воспитания и развития ребёнка в ДОУ и семье.</a:t>
            </a:r>
            <a:endParaRPr lang="ru-RU" sz="2000" b="1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2054" name="Picture 6" descr="C:\Users\Nout\Desktop\аннимации\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25580">
            <a:off x="2143108" y="714356"/>
            <a:ext cx="1428750" cy="1428750"/>
          </a:xfrm>
          <a:prstGeom prst="rect">
            <a:avLst/>
          </a:prstGeom>
          <a:noFill/>
        </p:spPr>
      </p:pic>
      <p:pic>
        <p:nvPicPr>
          <p:cNvPr id="5" name="Picture 23" descr="an2_belosnezhplja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94928">
            <a:off x="1857356" y="4214818"/>
            <a:ext cx="156210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000100" y="2357430"/>
            <a:ext cx="7929618" cy="3097245"/>
            <a:chOff x="1115616" y="2146448"/>
            <a:chExt cx="7165477" cy="333661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10941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361672" y="5085184"/>
              <a:ext cx="4910120" cy="39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</a:t>
              </a: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Горизонтальный свиток 6"/>
          <p:cNvSpPr/>
          <p:nvPr/>
        </p:nvSpPr>
        <p:spPr>
          <a:xfrm>
            <a:off x="3000364" y="214290"/>
            <a:ext cx="5643602" cy="1571636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 </a:t>
            </a:r>
            <a:r>
              <a:rPr lang="ru-RU" sz="2000" b="1" i="1" dirty="0" smtClean="0">
                <a:solidFill>
                  <a:srgbClr val="002060"/>
                </a:solidFill>
                <a:latin typeface="Monotype Corsiva" pitchFamily="66" charset="0"/>
              </a:rPr>
              <a:t>При организации совместной работы  дошкольного образовательного учреждения с семьями в рамках новой философии необходимо соблюдать основные принципы:</a:t>
            </a:r>
            <a:endParaRPr lang="ru-RU" sz="2000" b="1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43108" y="2071678"/>
            <a:ext cx="6429420" cy="450059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endParaRPr lang="ru-RU" sz="2400" b="1" i="1" dirty="0">
              <a:solidFill>
                <a:srgbClr val="002060"/>
              </a:solidFill>
              <a:latin typeface="Monotype Corsiva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rgbClr val="002060"/>
                </a:solidFill>
                <a:latin typeface="Monotype Corsiva" pitchFamily="66" charset="0"/>
              </a:rPr>
              <a:t> 1. Открытость детского сада для семьи (каждому родителю обеспечивается возможность знать и видеть, как живёт и развивается его  ребёнок).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rgbClr val="002060"/>
                </a:solidFill>
                <a:latin typeface="Monotype Corsiva" pitchFamily="66" charset="0"/>
              </a:rPr>
              <a:t>2. Сотрудничество педагогов и родителей в воспитании детей.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rgbClr val="002060"/>
                </a:solidFill>
                <a:latin typeface="Monotype Corsiva" pitchFamily="66" charset="0"/>
              </a:rPr>
              <a:t>3. Создание активной развивающей среды, обеспечивающей единые </a:t>
            </a:r>
            <a:r>
              <a:rPr lang="ru-RU" sz="2400" b="1" i="1" dirty="0" smtClean="0">
                <a:solidFill>
                  <a:srgbClr val="002060"/>
                </a:solidFill>
                <a:latin typeface="Monotype Corsiva" pitchFamily="66" charset="0"/>
              </a:rPr>
              <a:t>подходы </a:t>
            </a:r>
            <a:r>
              <a:rPr lang="ru-RU" sz="2400" b="1" i="1" dirty="0" smtClean="0">
                <a:solidFill>
                  <a:srgbClr val="002060"/>
                </a:solidFill>
                <a:latin typeface="Monotype Corsiva" pitchFamily="66" charset="0"/>
              </a:rPr>
              <a:t>к развитию личности в семье и детском коллективе.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rgbClr val="002060"/>
                </a:solidFill>
                <a:latin typeface="Monotype Corsiva" pitchFamily="66" charset="0"/>
              </a:rPr>
              <a:t>4. Диагностика общих и частных проблем в развитии и воспитании ребёнка.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0" name="Picture 6" descr="C:\Users\Nout\Desktop\аннимации\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25580">
            <a:off x="1765449" y="461645"/>
            <a:ext cx="970716" cy="1097063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  <p:bldP spid="8" grpId="0" animBg="1"/>
    </p:bldLst>
  </p:timing>
</p:sld>
</file>

<file path=ppt/theme/theme1.xml><?xml version="1.0" encoding="utf-8"?>
<a:theme xmlns:a="http://schemas.openxmlformats.org/drawingml/2006/main" name="1_Тема Office">
  <a:themeElements>
    <a:clrScheme name="Другая 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F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1303</TotalTime>
  <Words>3451</Words>
  <Application>Microsoft Office PowerPoint</Application>
  <PresentationFormat>Экран (4:3)</PresentationFormat>
  <Paragraphs>319</Paragraphs>
  <Slides>44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50" baseType="lpstr">
      <vt:lpstr>Arial</vt:lpstr>
      <vt:lpstr>Calibri</vt:lpstr>
      <vt:lpstr>Monotype Corsiva</vt:lpstr>
      <vt:lpstr>Times New Roman</vt:lpstr>
      <vt:lpstr>Wingdings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Татьяна</cp:lastModifiedBy>
  <cp:revision>110</cp:revision>
  <dcterms:created xsi:type="dcterms:W3CDTF">2014-05-31T11:48:50Z</dcterms:created>
  <dcterms:modified xsi:type="dcterms:W3CDTF">2020-11-14T07:46:51Z</dcterms:modified>
</cp:coreProperties>
</file>